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71" r:id="rId9"/>
    <p:sldId id="267" r:id="rId10"/>
    <p:sldId id="270" r:id="rId11"/>
    <p:sldId id="26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A3D1E-88A9-4C55-9FFB-F765E56F6161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449E6536-7F88-4B94-B8F2-511B1ED51B91}">
      <dgm:prSet phldrT="[Текст]" custT="1"/>
      <dgm:spPr/>
      <dgm:t>
        <a:bodyPr/>
        <a:lstStyle/>
        <a:p>
          <a:r>
            <a:rPr lang="ru-RU" sz="2800" dirty="0" smtClean="0"/>
            <a:t>Закаливание</a:t>
          </a:r>
          <a:endParaRPr lang="ru-RU" sz="2800" dirty="0"/>
        </a:p>
      </dgm:t>
    </dgm:pt>
    <dgm:pt modelId="{003CC747-3A59-4538-8965-81034B6C8FF7}" type="parTrans" cxnId="{6E9FA5E4-AE02-408C-B65E-329DD4364DD7}">
      <dgm:prSet/>
      <dgm:spPr/>
      <dgm:t>
        <a:bodyPr/>
        <a:lstStyle/>
        <a:p>
          <a:endParaRPr lang="ru-RU"/>
        </a:p>
      </dgm:t>
    </dgm:pt>
    <dgm:pt modelId="{B61272F7-9E0C-4F7B-A777-0E09EE865616}" type="sibTrans" cxnId="{6E9FA5E4-AE02-408C-B65E-329DD4364DD7}">
      <dgm:prSet/>
      <dgm:spPr/>
      <dgm:t>
        <a:bodyPr/>
        <a:lstStyle/>
        <a:p>
          <a:endParaRPr lang="ru-RU"/>
        </a:p>
      </dgm:t>
    </dgm:pt>
    <dgm:pt modelId="{E4E7D165-F72E-45E1-8A42-236DC4585CD7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dirty="0" smtClean="0">
              <a:latin typeface="+mn-lt"/>
            </a:rPr>
            <a:t>Прием профилактических препаратов в период подъема заболевания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D796B5F0-0DDE-4960-87E1-B328C3901C6C}" type="parTrans" cxnId="{CE65612D-C29A-409E-83CE-D21EEEF8135D}">
      <dgm:prSet/>
      <dgm:spPr/>
      <dgm:t>
        <a:bodyPr/>
        <a:lstStyle/>
        <a:p>
          <a:endParaRPr lang="ru-RU"/>
        </a:p>
      </dgm:t>
    </dgm:pt>
    <dgm:pt modelId="{CA81E5A8-430C-4FE6-A12D-8D6664B36241}" type="sibTrans" cxnId="{CE65612D-C29A-409E-83CE-D21EEEF8135D}">
      <dgm:prSet/>
      <dgm:spPr/>
      <dgm:t>
        <a:bodyPr/>
        <a:lstStyle/>
        <a:p>
          <a:endParaRPr lang="ru-RU"/>
        </a:p>
      </dgm:t>
    </dgm:pt>
    <dgm:pt modelId="{87590360-4501-49E7-8413-4496A1CD5EBF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dirty="0" smtClean="0"/>
            <a:t>Соблюдение элементарных гигиенических и санитарных правил</a:t>
          </a:r>
        </a:p>
        <a:p>
          <a:pPr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dirty="0"/>
        </a:p>
      </dgm:t>
    </dgm:pt>
    <dgm:pt modelId="{E1C64C5D-34F6-404F-9567-C97108071328}" type="parTrans" cxnId="{A57C32CE-B503-4F4E-AD53-21DA9E09A1DE}">
      <dgm:prSet/>
      <dgm:spPr/>
      <dgm:t>
        <a:bodyPr/>
        <a:lstStyle/>
        <a:p>
          <a:endParaRPr lang="ru-RU"/>
        </a:p>
      </dgm:t>
    </dgm:pt>
    <dgm:pt modelId="{3CAFED58-7DA6-48E9-8F56-C087FD943895}" type="sibTrans" cxnId="{A57C32CE-B503-4F4E-AD53-21DA9E09A1DE}">
      <dgm:prSet/>
      <dgm:spPr/>
      <dgm:t>
        <a:bodyPr/>
        <a:lstStyle/>
        <a:p>
          <a:endParaRPr lang="ru-RU"/>
        </a:p>
      </dgm:t>
    </dgm:pt>
    <dgm:pt modelId="{C25DD963-CEC2-4192-9468-B3458E169ED8}" type="pres">
      <dgm:prSet presAssocID="{F8DA3D1E-88A9-4C55-9FFB-F765E56F6161}" presName="compositeShape" presStyleCnt="0">
        <dgm:presLayoutVars>
          <dgm:chMax val="7"/>
          <dgm:dir/>
          <dgm:resizeHandles val="exact"/>
        </dgm:presLayoutVars>
      </dgm:prSet>
      <dgm:spPr/>
    </dgm:pt>
    <dgm:pt modelId="{2698C4F9-2A78-4B31-BBDA-74A3CD6862AD}" type="pres">
      <dgm:prSet presAssocID="{449E6536-7F88-4B94-B8F2-511B1ED51B91}" presName="circ1" presStyleLbl="vennNode1" presStyleIdx="0" presStyleCnt="3"/>
      <dgm:spPr/>
      <dgm:t>
        <a:bodyPr/>
        <a:lstStyle/>
        <a:p>
          <a:endParaRPr lang="ru-RU"/>
        </a:p>
      </dgm:t>
    </dgm:pt>
    <dgm:pt modelId="{885B8222-C8CB-4A06-943B-5B8964B1F3C8}" type="pres">
      <dgm:prSet presAssocID="{449E6536-7F88-4B94-B8F2-511B1ED51B91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8581B-9ECA-4602-96A6-ADCF46E8C497}" type="pres">
      <dgm:prSet presAssocID="{E4E7D165-F72E-45E1-8A42-236DC4585CD7}" presName="circ2" presStyleLbl="vennNode1" presStyleIdx="1" presStyleCnt="3" custScaleX="111633" custScaleY="105014"/>
      <dgm:spPr/>
      <dgm:t>
        <a:bodyPr/>
        <a:lstStyle/>
        <a:p>
          <a:endParaRPr lang="ru-RU"/>
        </a:p>
      </dgm:t>
    </dgm:pt>
    <dgm:pt modelId="{54EE8CB6-7F5C-4DC3-B31B-FDC584CB9EB5}" type="pres">
      <dgm:prSet presAssocID="{E4E7D165-F72E-45E1-8A42-236DC4585CD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053114-1EEF-4E44-BA41-A62F422F0E9F}" type="pres">
      <dgm:prSet presAssocID="{87590360-4501-49E7-8413-4496A1CD5EBF}" presName="circ3" presStyleLbl="vennNode1" presStyleIdx="2" presStyleCnt="3"/>
      <dgm:spPr/>
      <dgm:t>
        <a:bodyPr/>
        <a:lstStyle/>
        <a:p>
          <a:endParaRPr lang="ru-RU"/>
        </a:p>
      </dgm:t>
    </dgm:pt>
    <dgm:pt modelId="{B71A078A-A551-4A24-B642-4DA461144284}" type="pres">
      <dgm:prSet presAssocID="{87590360-4501-49E7-8413-4496A1CD5EBF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43CB67-D93C-4F86-9267-C021475B921A}" type="presOf" srcId="{87590360-4501-49E7-8413-4496A1CD5EBF}" destId="{B71A078A-A551-4A24-B642-4DA461144284}" srcOrd="1" destOrd="0" presId="urn:microsoft.com/office/officeart/2005/8/layout/venn1"/>
    <dgm:cxn modelId="{16E8A10D-60A6-4BB5-8A4E-628B6A16AC1E}" type="presOf" srcId="{449E6536-7F88-4B94-B8F2-511B1ED51B91}" destId="{2698C4F9-2A78-4B31-BBDA-74A3CD6862AD}" srcOrd="0" destOrd="0" presId="urn:microsoft.com/office/officeart/2005/8/layout/venn1"/>
    <dgm:cxn modelId="{537158C0-5442-4323-AC6B-F1F3E5C794E2}" type="presOf" srcId="{E4E7D165-F72E-45E1-8A42-236DC4585CD7}" destId="{EE28581B-9ECA-4602-96A6-ADCF46E8C497}" srcOrd="0" destOrd="0" presId="urn:microsoft.com/office/officeart/2005/8/layout/venn1"/>
    <dgm:cxn modelId="{EC5DF7FC-E08A-44B7-B3D8-9A3B92882E66}" type="presOf" srcId="{87590360-4501-49E7-8413-4496A1CD5EBF}" destId="{9F053114-1EEF-4E44-BA41-A62F422F0E9F}" srcOrd="0" destOrd="0" presId="urn:microsoft.com/office/officeart/2005/8/layout/venn1"/>
    <dgm:cxn modelId="{A57C32CE-B503-4F4E-AD53-21DA9E09A1DE}" srcId="{F8DA3D1E-88A9-4C55-9FFB-F765E56F6161}" destId="{87590360-4501-49E7-8413-4496A1CD5EBF}" srcOrd="2" destOrd="0" parTransId="{E1C64C5D-34F6-404F-9567-C97108071328}" sibTransId="{3CAFED58-7DA6-48E9-8F56-C087FD943895}"/>
    <dgm:cxn modelId="{C245777D-600F-4B26-AFB6-68EDFF1127FB}" type="presOf" srcId="{E4E7D165-F72E-45E1-8A42-236DC4585CD7}" destId="{54EE8CB6-7F5C-4DC3-B31B-FDC584CB9EB5}" srcOrd="1" destOrd="0" presId="urn:microsoft.com/office/officeart/2005/8/layout/venn1"/>
    <dgm:cxn modelId="{C4ABB433-D5C7-4572-9D74-392E8F049497}" type="presOf" srcId="{F8DA3D1E-88A9-4C55-9FFB-F765E56F6161}" destId="{C25DD963-CEC2-4192-9468-B3458E169ED8}" srcOrd="0" destOrd="0" presId="urn:microsoft.com/office/officeart/2005/8/layout/venn1"/>
    <dgm:cxn modelId="{D823F174-3B47-4A47-95CE-AA3B3ED17C49}" type="presOf" srcId="{449E6536-7F88-4B94-B8F2-511B1ED51B91}" destId="{885B8222-C8CB-4A06-943B-5B8964B1F3C8}" srcOrd="1" destOrd="0" presId="urn:microsoft.com/office/officeart/2005/8/layout/venn1"/>
    <dgm:cxn modelId="{6E9FA5E4-AE02-408C-B65E-329DD4364DD7}" srcId="{F8DA3D1E-88A9-4C55-9FFB-F765E56F6161}" destId="{449E6536-7F88-4B94-B8F2-511B1ED51B91}" srcOrd="0" destOrd="0" parTransId="{003CC747-3A59-4538-8965-81034B6C8FF7}" sibTransId="{B61272F7-9E0C-4F7B-A777-0E09EE865616}"/>
    <dgm:cxn modelId="{CE65612D-C29A-409E-83CE-D21EEEF8135D}" srcId="{F8DA3D1E-88A9-4C55-9FFB-F765E56F6161}" destId="{E4E7D165-F72E-45E1-8A42-236DC4585CD7}" srcOrd="1" destOrd="0" parTransId="{D796B5F0-0DDE-4960-87E1-B328C3901C6C}" sibTransId="{CA81E5A8-430C-4FE6-A12D-8D6664B36241}"/>
    <dgm:cxn modelId="{7B35A055-465E-43AB-85AA-86DA9FB24EA9}" type="presParOf" srcId="{C25DD963-CEC2-4192-9468-B3458E169ED8}" destId="{2698C4F9-2A78-4B31-BBDA-74A3CD6862AD}" srcOrd="0" destOrd="0" presId="urn:microsoft.com/office/officeart/2005/8/layout/venn1"/>
    <dgm:cxn modelId="{2EE54616-CEFE-441E-BE8E-D25DB5C678F8}" type="presParOf" srcId="{C25DD963-CEC2-4192-9468-B3458E169ED8}" destId="{885B8222-C8CB-4A06-943B-5B8964B1F3C8}" srcOrd="1" destOrd="0" presId="urn:microsoft.com/office/officeart/2005/8/layout/venn1"/>
    <dgm:cxn modelId="{3083B2C0-8590-4CD0-A98C-89BDD97F4828}" type="presParOf" srcId="{C25DD963-CEC2-4192-9468-B3458E169ED8}" destId="{EE28581B-9ECA-4602-96A6-ADCF46E8C497}" srcOrd="2" destOrd="0" presId="urn:microsoft.com/office/officeart/2005/8/layout/venn1"/>
    <dgm:cxn modelId="{C1E90A09-BFAE-4183-8D03-24A65DEAD15E}" type="presParOf" srcId="{C25DD963-CEC2-4192-9468-B3458E169ED8}" destId="{54EE8CB6-7F5C-4DC3-B31B-FDC584CB9EB5}" srcOrd="3" destOrd="0" presId="urn:microsoft.com/office/officeart/2005/8/layout/venn1"/>
    <dgm:cxn modelId="{7B8BE7FD-1E23-48A7-9FB4-6E4652D01784}" type="presParOf" srcId="{C25DD963-CEC2-4192-9468-B3458E169ED8}" destId="{9F053114-1EEF-4E44-BA41-A62F422F0E9F}" srcOrd="4" destOrd="0" presId="urn:microsoft.com/office/officeart/2005/8/layout/venn1"/>
    <dgm:cxn modelId="{9284D412-3064-42F9-A3E0-564FE1CF5092}" type="presParOf" srcId="{C25DD963-CEC2-4192-9468-B3458E169ED8}" destId="{B71A078A-A551-4A24-B642-4DA46114428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98C4F9-2A78-4B31-BBDA-74A3CD6862AD}">
      <dsp:nvSpPr>
        <dsp:cNvPr id="0" name=""/>
        <dsp:cNvSpPr/>
      </dsp:nvSpPr>
      <dsp:spPr>
        <a:xfrm>
          <a:off x="2574947" y="110796"/>
          <a:ext cx="3095019" cy="30950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Закаливание</a:t>
          </a:r>
          <a:endParaRPr lang="ru-RU" sz="2800" kern="1200" dirty="0"/>
        </a:p>
      </dsp:txBody>
      <dsp:txXfrm>
        <a:off x="2987616" y="652424"/>
        <a:ext cx="2269681" cy="1392758"/>
      </dsp:txXfrm>
    </dsp:sp>
    <dsp:sp modelId="{EE28581B-9ECA-4602-96A6-ADCF46E8C497}">
      <dsp:nvSpPr>
        <dsp:cNvPr id="0" name=""/>
        <dsp:cNvSpPr/>
      </dsp:nvSpPr>
      <dsp:spPr>
        <a:xfrm>
          <a:off x="3511711" y="1967591"/>
          <a:ext cx="3455063" cy="325020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900" kern="1200" dirty="0" smtClean="0">
              <a:latin typeface="+mn-lt"/>
            </a:rPr>
            <a:t>Прием профилактических препаратов в период подъема заболевания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4568385" y="2807227"/>
        <a:ext cx="2073037" cy="1787612"/>
      </dsp:txXfrm>
    </dsp:sp>
    <dsp:sp modelId="{9F053114-1EEF-4E44-BA41-A62F422F0E9F}">
      <dsp:nvSpPr>
        <dsp:cNvPr id="0" name=""/>
        <dsp:cNvSpPr/>
      </dsp:nvSpPr>
      <dsp:spPr>
        <a:xfrm>
          <a:off x="1458161" y="2045183"/>
          <a:ext cx="3095019" cy="30950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/>
            <a:t>Соблюдение элементарных гигиенических и санитарных правил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/>
        </a:p>
      </dsp:txBody>
      <dsp:txXfrm>
        <a:off x="1749608" y="2844730"/>
        <a:ext cx="1857011" cy="1702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A2-E1EB-449A-A345-161E4904F75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7448EA2-E1EB-449A-A345-161E4904F75F}" type="datetimeFigureOut">
              <a:rPr lang="ru-RU" smtClean="0"/>
              <a:pPr/>
              <a:t>23.09.2021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91472D-50CA-4682-833B-410D2309313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1886764"/>
            <a:ext cx="8458200" cy="43944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Консультация для родителей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«Формирование здорового образа жизни в семье»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14290"/>
            <a:ext cx="8458200" cy="61654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dirty="0" smtClean="0"/>
              <a:t>Муниципальное бюджетное дошкольное образовательное </a:t>
            </a:r>
            <a:r>
              <a:rPr lang="ru-RU" sz="1600" dirty="0" smtClean="0"/>
              <a:t>учреждение -</a:t>
            </a:r>
            <a:endParaRPr lang="ru-RU" sz="1600" dirty="0" smtClean="0"/>
          </a:p>
          <a:p>
            <a:pPr algn="ctr"/>
            <a:r>
              <a:rPr lang="ru-RU" sz="1600" dirty="0" smtClean="0"/>
              <a:t>д</a:t>
            </a:r>
            <a:r>
              <a:rPr lang="ru-RU" sz="1600" dirty="0" smtClean="0"/>
              <a:t>етский сад компенсирующего вида №46</a:t>
            </a:r>
            <a:endParaRPr lang="ru-RU" sz="1600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</a:t>
            </a:r>
            <a:r>
              <a:rPr lang="ru-RU" dirty="0" smtClean="0"/>
              <a:t>ы за здоровый образ жизни</a:t>
            </a:r>
            <a:endParaRPr lang="ru-RU" dirty="0"/>
          </a:p>
        </p:txBody>
      </p:sp>
      <p:pic>
        <p:nvPicPr>
          <p:cNvPr id="3074" name="Picture 2" descr="C:\Users\МБДОУ\Desktop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4544766" cy="3024335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6" name="Picture 4" descr="C:\Users\МБДОУ\Desktop\images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69376"/>
            <a:ext cx="4411146" cy="2935417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7" name="Picture 5" descr="C:\Users\МБДОУ\Desktop\images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57684"/>
            <a:ext cx="3024336" cy="2039668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78" name="Picture 6" descr="C:\Users\МБДОУ\Desktop\imag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1012" y="1340768"/>
            <a:ext cx="2584446" cy="2088232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299648" cy="5348064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/>
              <a:t>Спасибо </a:t>
            </a:r>
            <a:br>
              <a:rPr lang="ru-RU" sz="8800" dirty="0" smtClean="0"/>
            </a:br>
            <a:r>
              <a:rPr lang="ru-RU" sz="8800" dirty="0" smtClean="0"/>
              <a:t>за </a:t>
            </a:r>
            <a:br>
              <a:rPr lang="ru-RU" sz="8800" dirty="0" smtClean="0"/>
            </a:br>
            <a:r>
              <a:rPr lang="ru-RU" sz="8800" dirty="0" smtClean="0"/>
              <a:t>внимание!</a:t>
            </a:r>
            <a:endParaRPr lang="ru-RU" sz="8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Здоровый образ жизни – что это такое?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96752"/>
            <a:ext cx="8686800" cy="5328592"/>
          </a:xfrm>
        </p:spPr>
        <p:txBody>
          <a:bodyPr/>
          <a:lstStyle/>
          <a:p>
            <a:pPr indent="360000" algn="just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Здоровый образ жизни (ЗОЖ)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— образ жизни отдельного человека с целью профилактики болезней и укрепления здоровья.</a:t>
            </a:r>
          </a:p>
          <a:p>
            <a:pPr indent="342900">
              <a:buNone/>
            </a:pPr>
            <a:r>
              <a:rPr lang="ru-RU" sz="2400" dirty="0" smtClean="0"/>
              <a:t>По </a:t>
            </a:r>
            <a:r>
              <a:rPr lang="ru-RU" sz="2400" dirty="0" smtClean="0"/>
              <a:t>данным </a:t>
            </a:r>
            <a:r>
              <a:rPr lang="ru-RU" sz="2400" dirty="0" smtClean="0"/>
              <a:t>исследований, проведенных в России,  здорового </a:t>
            </a:r>
            <a:r>
              <a:rPr lang="ru-RU" sz="2400" dirty="0" smtClean="0"/>
              <a:t>образа жизни </a:t>
            </a:r>
            <a:r>
              <a:rPr lang="ru-RU" sz="2400" dirty="0" smtClean="0"/>
              <a:t>придерживается только 1 </a:t>
            </a:r>
            <a:r>
              <a:rPr lang="ru-RU" sz="2400" dirty="0" smtClean="0"/>
              <a:t>% российских семей.</a:t>
            </a:r>
            <a:endParaRPr lang="ru-RU" sz="2400" dirty="0"/>
          </a:p>
        </p:txBody>
      </p:sp>
      <p:pic>
        <p:nvPicPr>
          <p:cNvPr id="1026" name="Picture 2" descr="C:\Users\МБДОУ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509120"/>
            <a:ext cx="5042426" cy="2101011"/>
          </a:xfrm>
          <a:prstGeom prst="round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8187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состовляющие</a:t>
            </a:r>
            <a:r>
              <a:rPr lang="ru-RU" dirty="0" smtClean="0"/>
              <a:t> здорового образа жизни: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43190"/>
          </a:xfrm>
        </p:spPr>
        <p:txBody>
          <a:bodyPr>
            <a:normAutofit fontScale="92500" lnSpcReduction="20000"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отсутствие вредных привычек;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рациональное питание;</a:t>
            </a:r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систематические занятия физической культурой;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профилактика заболеваний (закаливание, соблюдение элементарных гигиенических и санитарных правил, прием проф. препаратов в период подъема заболевания);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соблюдение режима дня;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ответственное отношение к своему здоровью и здоровью близких людей.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95557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dirty="0" smtClean="0"/>
              <a:t>вредные привычки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640960" cy="5400600"/>
          </a:xfrm>
        </p:spPr>
        <p:txBody>
          <a:bodyPr>
            <a:normAutofit/>
          </a:bodyPr>
          <a:lstStyle/>
          <a:p>
            <a:pPr indent="342900" algn="just">
              <a:buNone/>
            </a:pPr>
            <a:r>
              <a:rPr lang="ru-RU" sz="2800" dirty="0" smtClean="0"/>
              <a:t>У каждого человека есть свои вредные привычки, и это практически для всех проблема, которая играет далеко не последнюю роль в их жизни. Самыми распространёнными привычками, вредящими здоровью человека, являются: наркомания, курение и алкоголизм. И каждая из этих вредных привычек не имеет абсолютно ничего общего со здоровым образом жизни.</a:t>
            </a:r>
          </a:p>
          <a:p>
            <a:pPr algn="just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/>
          <a:lstStyle/>
          <a:p>
            <a:pPr algn="ctr"/>
            <a:r>
              <a:rPr lang="ru-RU" dirty="0" smtClean="0"/>
              <a:t>Принципы рационального питания: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328592"/>
          </a:xfrm>
        </p:spPr>
        <p:txBody>
          <a:bodyPr>
            <a:norm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Строгое соблюдение ритма приема пищи.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Отучаться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насыщаться пищей до предела.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Пищу надо есть с вниманием и удовольствием, не спеша прожевывать и почувствовать вкус.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Подсознательно оказывают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благотворное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влияние на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пищеварение: 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оформление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блюд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, сервировка стола.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Употреблять в пищу сырые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   растительные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продукты.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068960"/>
            <a:ext cx="3528392" cy="352839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034752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систематические занятия физической культурой</a:t>
            </a:r>
            <a:endParaRPr lang="ru-RU" sz="2800" dirty="0"/>
          </a:p>
        </p:txBody>
      </p:sp>
      <p:pic>
        <p:nvPicPr>
          <p:cNvPr id="4" name="Содержимое 3" descr="s2390_123545372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2420888"/>
            <a:ext cx="2664296" cy="399644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23528" y="1340768"/>
            <a:ext cx="2088232" cy="314946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4494" y="1340768"/>
            <a:ext cx="3275968" cy="216024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 l="13600" t="9355" r="8001"/>
          <a:stretch>
            <a:fillRect/>
          </a:stretch>
        </p:blipFill>
        <p:spPr bwMode="auto">
          <a:xfrm>
            <a:off x="5652120" y="3890358"/>
            <a:ext cx="3240360" cy="25809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 l="14262" t="8689" r="11513"/>
          <a:stretch>
            <a:fillRect/>
          </a:stretch>
        </p:blipFill>
        <p:spPr bwMode="auto">
          <a:xfrm>
            <a:off x="323528" y="4797152"/>
            <a:ext cx="2023086" cy="1656184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178768"/>
          </a:xfrm>
        </p:spPr>
        <p:txBody>
          <a:bodyPr/>
          <a:lstStyle/>
          <a:p>
            <a:pPr algn="ctr"/>
            <a:r>
              <a:rPr lang="ru-RU" dirty="0" smtClean="0"/>
              <a:t>профилактика заболеваний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4006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50" dirty="0" smtClean="0"/>
          </a:p>
          <a:p>
            <a:pPr>
              <a:buNone/>
            </a:pPr>
            <a:endParaRPr lang="ru-RU" sz="10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pPr>
              <a:buNone/>
            </a:pPr>
            <a:endParaRPr lang="ru-RU" sz="11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 smtClean="0"/>
          </a:p>
          <a:p>
            <a:endParaRPr lang="ru-RU" sz="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1196752"/>
          <a:ext cx="842493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7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187624" y="1268760"/>
            <a:ext cx="1385371" cy="2089413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8" cstate="print"/>
          <a:srcRect r="11258" b="7356"/>
          <a:stretch>
            <a:fillRect/>
          </a:stretch>
        </p:blipFill>
        <p:spPr bwMode="auto">
          <a:xfrm>
            <a:off x="6732240" y="1268760"/>
            <a:ext cx="1394944" cy="194421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9" cstate="print"/>
          <a:srcRect l="8754"/>
          <a:stretch>
            <a:fillRect/>
          </a:stretch>
        </p:blipFill>
        <p:spPr bwMode="auto">
          <a:xfrm>
            <a:off x="179512" y="3573016"/>
            <a:ext cx="1656184" cy="1203476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5229200"/>
            <a:ext cx="1368152" cy="136815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328" y="3573016"/>
            <a:ext cx="1468406" cy="1054695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12" cstate="print"/>
          <a:srcRect l="2841" b="2619"/>
          <a:stretch>
            <a:fillRect/>
          </a:stretch>
        </p:blipFill>
        <p:spPr bwMode="auto">
          <a:xfrm>
            <a:off x="7524328" y="5085184"/>
            <a:ext cx="1512168" cy="154698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Режим дня 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992888" cy="517347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одержимое 20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8072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dirty="0" smtClean="0"/>
              <a:t> Каждый родитель хочет видеть своих детей здоровыми и счастливыми</a:t>
            </a:r>
          </a:p>
          <a:p>
            <a:pPr algn="just">
              <a:buNone/>
            </a:pPr>
            <a:r>
              <a:rPr lang="ru-RU" sz="2800" b="1" dirty="0" smtClean="0"/>
              <a:t>                              </a:t>
            </a:r>
            <a:r>
              <a:rPr lang="ru-RU" sz="2800" b="1" dirty="0" smtClean="0"/>
              <a:t>  </a:t>
            </a:r>
            <a:r>
              <a:rPr lang="ru-RU" sz="3600" b="1" dirty="0" smtClean="0"/>
              <a:t>Помните: </a:t>
            </a:r>
            <a:endParaRPr lang="ru-RU" sz="2800" b="1" dirty="0" smtClean="0"/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если ребенка часто подбадривают - он учится уверенности в себе,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если ребенок живет с чувством безопасности - он учится верить,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если ребенку удается достигать желаемого - он учится надежде,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dirty="0" smtClean="0"/>
              <a:t>если ребенок живет в атмосфере дружбы и чувствует себя нужным - он учится находить в этом мире любовь.</a:t>
            </a:r>
          </a:p>
          <a:p>
            <a:pPr algn="just">
              <a:buNone/>
            </a:pPr>
            <a:r>
              <a:rPr lang="ru-RU" sz="2800" dirty="0" smtClean="0"/>
              <a:t>           </a:t>
            </a:r>
          </a:p>
          <a:p>
            <a:pPr algn="just">
              <a:buNone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221</TotalTime>
  <Words>287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Консультация для родителей  «Формирование здорового образа жизни в семье»          </vt:lpstr>
      <vt:lpstr>Здоровый образ жизни – что это такое?</vt:lpstr>
      <vt:lpstr>состовляющие здорового образа жизни: </vt:lpstr>
      <vt:lpstr>вредные привычки </vt:lpstr>
      <vt:lpstr>Принципы рационального питания:</vt:lpstr>
      <vt:lpstr>систематические занятия физической культурой</vt:lpstr>
      <vt:lpstr>профилактика заболеваний</vt:lpstr>
      <vt:lpstr>Режим дня </vt:lpstr>
      <vt:lpstr>Слайд 9</vt:lpstr>
      <vt:lpstr>Мы за здоровый образ жизни</vt:lpstr>
      <vt:lpstr>Спасибо  за 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«Формирование здорового образа жизни в семье»</dc:title>
  <dc:creator>Маруська</dc:creator>
  <cp:lastModifiedBy>МБДОУ</cp:lastModifiedBy>
  <cp:revision>29</cp:revision>
  <dcterms:created xsi:type="dcterms:W3CDTF">2012-03-27T17:33:52Z</dcterms:created>
  <dcterms:modified xsi:type="dcterms:W3CDTF">2021-09-23T09:54:08Z</dcterms:modified>
</cp:coreProperties>
</file>