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72" r:id="rId2"/>
    <p:sldId id="281" r:id="rId3"/>
    <p:sldId id="282" r:id="rId4"/>
    <p:sldId id="280" r:id="rId5"/>
    <p:sldId id="285" r:id="rId6"/>
    <p:sldId id="284" r:id="rId7"/>
    <p:sldId id="286" r:id="rId8"/>
    <p:sldId id="277" r:id="rId9"/>
    <p:sldId id="276" r:id="rId10"/>
    <p:sldId id="273" r:id="rId11"/>
    <p:sldId id="275" r:id="rId12"/>
    <p:sldId id="278" r:id="rId13"/>
    <p:sldId id="283" r:id="rId14"/>
    <p:sldId id="279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CC"/>
    <a:srgbClr val="FF9900"/>
    <a:srgbClr val="0099FF"/>
    <a:srgbClr val="F8F8F8"/>
    <a:srgbClr val="CC66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2B6E66-CE47-42FE-8627-53C1D8FE06AA}" v="24" dt="2023-02-01T16:45:46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 snapToGrid="0">
      <p:cViewPr varScale="1">
        <p:scale>
          <a:sx n="63" d="100"/>
          <a:sy n="63" d="100"/>
        </p:scale>
        <p:origin x="-12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97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70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803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470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176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319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31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014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2047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078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715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A142-DA77-4A5F-AD1F-14E6C18F0F5F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1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microsoft.com/office/2007/relationships/hdphoto" Target="../media/hdphoto9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microsoft.com/office/2007/relationships/hdphoto" Target="../media/hdphoto10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64.jpe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microsoft.com/office/2007/relationships/hdphoto" Target="../media/hdphoto6.wdp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microsoft.com/office/2007/relationships/hdphoto" Target="../media/hdphoto7.wdp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960" y="534412"/>
            <a:ext cx="6286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Муниципальное бюджетное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дошкольное образовательное </a:t>
            </a:r>
            <a:r>
              <a:rPr lang="ru-RU" sz="2400" b="1" dirty="0">
                <a:solidFill>
                  <a:schemeClr val="bg1"/>
                </a:solidFill>
              </a:rPr>
              <a:t>учреждение –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детский </a:t>
            </a:r>
            <a:r>
              <a:rPr lang="ru-RU" sz="2400" b="1" dirty="0">
                <a:solidFill>
                  <a:schemeClr val="bg1"/>
                </a:solidFill>
              </a:rPr>
              <a:t>сад № 46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8830" y="2104072"/>
            <a:ext cx="9266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Проект «История маленького чемоданчика»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      Номинация </a:t>
            </a:r>
            <a:r>
              <a:rPr lang="ru-RU" sz="3600" b="1" dirty="0">
                <a:solidFill>
                  <a:schemeClr val="bg1"/>
                </a:solidFill>
              </a:rPr>
              <a:t>«История игрушек»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4840" y="4517797"/>
            <a:ext cx="73327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Участники проекта: Сычев Данил 5 лет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Сорокин Иван </a:t>
            </a:r>
            <a:r>
              <a:rPr lang="ru-RU" b="1" dirty="0">
                <a:solidFill>
                  <a:schemeClr val="bg1"/>
                </a:solidFill>
              </a:rPr>
              <a:t>5 </a:t>
            </a:r>
            <a:r>
              <a:rPr lang="ru-RU" b="1" dirty="0" smtClean="0">
                <a:solidFill>
                  <a:schemeClr val="bg1"/>
                </a:solidFill>
              </a:rPr>
              <a:t>лет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ru-RU" b="1" dirty="0" err="1">
                <a:solidFill>
                  <a:schemeClr val="bg1"/>
                </a:solidFill>
              </a:rPr>
              <a:t>Макклой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Ульяна </a:t>
            </a:r>
            <a:r>
              <a:rPr lang="ru-RU" b="1" dirty="0">
                <a:solidFill>
                  <a:schemeClr val="bg1"/>
                </a:solidFill>
              </a:rPr>
              <a:t>5 </a:t>
            </a:r>
            <a:r>
              <a:rPr lang="ru-RU" b="1" dirty="0" smtClean="0">
                <a:solidFill>
                  <a:schemeClr val="bg1"/>
                </a:solidFill>
              </a:rPr>
              <a:t>лет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Абакумова Любовь Николаевна-воспитатель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Гаприндашвили Наталия Анатольевна-воспитатель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Родители воспитанников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4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15" r="25152"/>
          <a:stretch/>
        </p:blipFill>
        <p:spPr>
          <a:xfrm>
            <a:off x="330829" y="1100872"/>
            <a:ext cx="3029260" cy="269046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1555"/>
          <a:stretch/>
        </p:blipFill>
        <p:spPr>
          <a:xfrm>
            <a:off x="3670427" y="373152"/>
            <a:ext cx="2453620" cy="488381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3714" y="4148970"/>
            <a:ext cx="170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«БЕССОНИЦА»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29" y="4518302"/>
            <a:ext cx="3130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…Мать, положив эту куколку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 колыбель, напевала: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Сонница</a:t>
            </a:r>
            <a:r>
              <a:rPr lang="ru-RU" b="1" dirty="0" smtClean="0">
                <a:solidFill>
                  <a:schemeClr val="bg1"/>
                </a:solidFill>
              </a:rPr>
              <a:t> - </a:t>
            </a:r>
            <a:r>
              <a:rPr lang="ru-RU" b="1" dirty="0" err="1" smtClean="0">
                <a:solidFill>
                  <a:schemeClr val="bg1"/>
                </a:solidFill>
              </a:rPr>
              <a:t>бессоница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Н</a:t>
            </a:r>
            <a:r>
              <a:rPr lang="ru-RU" b="1" dirty="0" smtClean="0">
                <a:solidFill>
                  <a:schemeClr val="bg1"/>
                </a:solidFill>
              </a:rPr>
              <a:t>е играй моим дитятком,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 играй этой куколкой…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8" l="462" r="99076">
                        <a14:foregroundMark x1="62818" y1="4049" x2="62818" y2="4049"/>
                        <a14:foregroundMark x1="66282" y1="3644" x2="66282" y2="3644"/>
                        <a14:backgroundMark x1="4619" y1="4656" x2="4619" y2="4656"/>
                        <a14:backgroundMark x1="2771" y1="20243" x2="2771" y2="20243"/>
                        <a14:backgroundMark x1="3002" y1="43522" x2="3002" y2="43522"/>
                        <a14:backgroundMark x1="3926" y1="54858" x2="3926" y2="54858"/>
                        <a14:backgroundMark x1="4619" y1="94737" x2="4619" y2="94737"/>
                        <a14:backgroundMark x1="14550" y1="95951" x2="14550" y2="95951"/>
                        <a14:backgroundMark x1="33025" y1="87854" x2="33025" y2="87854"/>
                        <a14:backgroundMark x1="28868" y1="94939" x2="28868" y2="94939"/>
                        <a14:backgroundMark x1="39954" y1="97571" x2="39954" y2="97571"/>
                        <a14:backgroundMark x1="63279" y1="97368" x2="63279" y2="97368"/>
                        <a14:backgroundMark x1="75058" y1="88259" x2="75058" y2="88259"/>
                        <a14:backgroundMark x1="86605" y1="94939" x2="86605" y2="94939"/>
                        <a14:backgroundMark x1="91455" y1="83401" x2="91455" y2="83401"/>
                        <a14:backgroundMark x1="93303" y1="66194" x2="93303" y2="66194"/>
                        <a14:backgroundMark x1="85450" y1="22470" x2="85450" y2="22470"/>
                        <a14:backgroundMark x1="74365" y1="9514" x2="74365" y2="9514"/>
                        <a14:backgroundMark x1="54042" y1="5061" x2="54042" y2="5061"/>
                        <a14:backgroundMark x1="30023" y1="5061" x2="30023" y2="5061"/>
                        <a14:backgroundMark x1="92148" y1="12146" x2="92148" y2="12146"/>
                        <a14:backgroundMark x1="97229" y1="27935" x2="97229" y2="27935"/>
                        <a14:backgroundMark x1="96998" y1="87854" x2="96998" y2="87854"/>
                        <a14:backgroundMark x1="32333" y1="9919" x2="32333" y2="9919"/>
                        <a14:backgroundMark x1="33718" y1="3441" x2="33718" y2="3441"/>
                        <a14:backgroundMark x1="56582" y1="2024" x2="56582" y2="2024"/>
                        <a14:backgroundMark x1="82217" y1="30567" x2="82217" y2="30567"/>
                        <a14:backgroundMark x1="88453" y1="39069" x2="88453" y2="39069"/>
                        <a14:backgroundMark x1="88684" y1="48785" x2="88684" y2="48785"/>
                        <a14:backgroundMark x1="94226" y1="54858" x2="94226" y2="54858"/>
                        <a14:backgroundMark x1="93533" y1="43927" x2="93533" y2="43927"/>
                        <a14:backgroundMark x1="26790" y1="3036" x2="26790" y2="3036"/>
                        <a14:backgroundMark x1="30485" y1="1822" x2="30485" y2="1822"/>
                        <a14:backgroundMark x1="51732" y1="8300" x2="51732" y2="8300"/>
                        <a14:backgroundMark x1="56582" y1="7490" x2="56582" y2="7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2" r="15266" b="22470"/>
          <a:stretch/>
        </p:blipFill>
        <p:spPr>
          <a:xfrm>
            <a:off x="9159240" y="373151"/>
            <a:ext cx="2646846" cy="286691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909334" y="458562"/>
            <a:ext cx="187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«ПЛОДОРОДИЕ»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6334" y="827894"/>
            <a:ext cx="252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Оберегала маму </a:t>
            </a:r>
            <a:r>
              <a:rPr lang="ru-RU" b="1" dirty="0" smtClean="0">
                <a:solidFill>
                  <a:schemeClr val="bg1"/>
                </a:solidFill>
              </a:rPr>
              <a:t>и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всех ее детей</a:t>
            </a:r>
            <a:r>
              <a:rPr lang="ru-RU" b="1" dirty="0">
                <a:solidFill>
                  <a:schemeClr val="bg1"/>
                </a:solidFill>
              </a:rPr>
              <a:t>, хранила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мир </a:t>
            </a:r>
            <a:r>
              <a:rPr lang="ru-RU" b="1" dirty="0">
                <a:solidFill>
                  <a:schemeClr val="bg1"/>
                </a:solidFill>
              </a:rPr>
              <a:t>в семье.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13019" y="1953065"/>
            <a:ext cx="1833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«ПЛАТОЧНИЦА»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3740" y="2308943"/>
            <a:ext cx="2271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Считалась оберегом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женского </a:t>
            </a:r>
            <a:r>
              <a:rPr lang="ru-RU" b="1" dirty="0">
                <a:solidFill>
                  <a:schemeClr val="bg1"/>
                </a:solidFill>
              </a:rPr>
              <a:t>здоровья.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8889" r="3636" b="4377"/>
          <a:stretch/>
        </p:blipFill>
        <p:spPr>
          <a:xfrm>
            <a:off x="7227425" y="3547969"/>
            <a:ext cx="3495611" cy="194066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847878" y="5655110"/>
            <a:ext cx="21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«ОЧИСТИТЕЛЬНАЯ»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3019" y="6035158"/>
            <a:ext cx="456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Выметала сор из дома (не материальный),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из-за </a:t>
            </a:r>
            <a:r>
              <a:rPr lang="ru-RU" b="1" dirty="0">
                <a:solidFill>
                  <a:schemeClr val="bg1"/>
                </a:solidFill>
              </a:rPr>
              <a:t>которого начинались </a:t>
            </a:r>
            <a:r>
              <a:rPr lang="ru-RU" b="1" dirty="0" smtClean="0">
                <a:solidFill>
                  <a:schemeClr val="bg1"/>
                </a:solidFill>
              </a:rPr>
              <a:t>ссоры.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12470" b="4000"/>
          <a:stretch/>
        </p:blipFill>
        <p:spPr>
          <a:xfrm>
            <a:off x="2829963" y="310283"/>
            <a:ext cx="1572738" cy="344884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29091"/>
          <a:stretch/>
        </p:blipFill>
        <p:spPr>
          <a:xfrm>
            <a:off x="3035863" y="4069569"/>
            <a:ext cx="2733675" cy="254994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425535" y="293497"/>
            <a:ext cx="2064090" cy="346563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3031" b="7121"/>
          <a:stretch/>
        </p:blipFill>
        <p:spPr>
          <a:xfrm>
            <a:off x="4665230" y="1608607"/>
            <a:ext cx="3848096" cy="215052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6001"/>
          <a:stretch/>
        </p:blipFill>
        <p:spPr>
          <a:xfrm>
            <a:off x="6295269" y="4069569"/>
            <a:ext cx="2218057" cy="254994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4394" b="4916"/>
          <a:stretch/>
        </p:blipFill>
        <p:spPr>
          <a:xfrm rot="16200000">
            <a:off x="7818897" y="2635087"/>
            <a:ext cx="5010905" cy="295794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7" b="12889"/>
          <a:stretch/>
        </p:blipFill>
        <p:spPr>
          <a:xfrm>
            <a:off x="425535" y="4069570"/>
            <a:ext cx="1950012" cy="254994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669413" y="22502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«ИГРОВЫЕ КУКЛЫ»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3068" y="594360"/>
            <a:ext cx="6770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Крестьяне верили, что чем больше ребенок играет в куклы, тем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Больше будет достаток и благополучие в доме. А если с куклами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плохо обращаться – неприятностей не миновать.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9967"/>
          <a:stretch/>
        </p:blipFill>
        <p:spPr>
          <a:xfrm>
            <a:off x="8057338" y="1318260"/>
            <a:ext cx="3665260" cy="198882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6734" r="4545"/>
          <a:stretch/>
        </p:blipFill>
        <p:spPr>
          <a:xfrm>
            <a:off x="4653195" y="2632466"/>
            <a:ext cx="3842506" cy="224741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4848" r="2273" b="8418"/>
          <a:stretch/>
        </p:blipFill>
        <p:spPr>
          <a:xfrm>
            <a:off x="7880093" y="4479510"/>
            <a:ext cx="3842505" cy="200858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9427"/>
          <a:stretch/>
        </p:blipFill>
        <p:spPr>
          <a:xfrm>
            <a:off x="478980" y="4479510"/>
            <a:ext cx="3870816" cy="200858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0" y="1318260"/>
            <a:ext cx="3870816" cy="217733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12519" y="563880"/>
            <a:ext cx="1020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разряд игрушек попали музыкальные и спортивные атрибуты тоже изготовленные руками детей.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r="6666"/>
          <a:stretch/>
        </p:blipFill>
        <p:spPr>
          <a:xfrm>
            <a:off x="9071623" y="4349377"/>
            <a:ext cx="2773913" cy="214544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23" y="2383890"/>
            <a:ext cx="2773913" cy="156032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310" r="7273"/>
          <a:stretch/>
        </p:blipFill>
        <p:spPr>
          <a:xfrm>
            <a:off x="9071623" y="325241"/>
            <a:ext cx="2773913" cy="167022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86"/>
          <a:stretch/>
        </p:blipFill>
        <p:spPr>
          <a:xfrm>
            <a:off x="3398520" y="1995466"/>
            <a:ext cx="2866350" cy="193567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12425"/>
          <a:stretch/>
        </p:blipFill>
        <p:spPr>
          <a:xfrm>
            <a:off x="274322" y="4171441"/>
            <a:ext cx="3261358" cy="232395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5555" r="10493" b="18000"/>
          <a:stretch/>
        </p:blipFill>
        <p:spPr>
          <a:xfrm>
            <a:off x="6584718" y="331861"/>
            <a:ext cx="2218158" cy="359927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4579" r="3182" b="26995"/>
          <a:stretch/>
        </p:blipFill>
        <p:spPr>
          <a:xfrm>
            <a:off x="3833543" y="4349377"/>
            <a:ext cx="4923779" cy="214544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7" t="15336"/>
          <a:stretch/>
        </p:blipFill>
        <p:spPr>
          <a:xfrm>
            <a:off x="274322" y="1995466"/>
            <a:ext cx="2830278" cy="188611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73055" y="716348"/>
            <a:ext cx="5850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Наш мини-музей не </a:t>
            </a:r>
            <a:r>
              <a:rPr lang="ru-RU" b="1" dirty="0">
                <a:solidFill>
                  <a:schemeClr val="bg1"/>
                </a:solidFill>
              </a:rPr>
              <a:t>только «</a:t>
            </a:r>
            <a:r>
              <a:rPr lang="ru-RU" b="1" dirty="0" smtClean="0">
                <a:solidFill>
                  <a:schemeClr val="bg1"/>
                </a:solidFill>
              </a:rPr>
              <a:t>хранит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показывает», 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 с </a:t>
            </a:r>
            <a:r>
              <a:rPr lang="ru-RU" b="1" dirty="0">
                <a:solidFill>
                  <a:schemeClr val="bg1"/>
                </a:solidFill>
              </a:rPr>
              <a:t>экспонатами </a:t>
            </a:r>
            <a:r>
              <a:rPr lang="ru-RU" b="1" dirty="0" smtClean="0">
                <a:solidFill>
                  <a:schemeClr val="bg1"/>
                </a:solidFill>
              </a:rPr>
              <a:t>мини-музея можно </a:t>
            </a:r>
            <a:r>
              <a:rPr lang="ru-RU" b="1" dirty="0">
                <a:solidFill>
                  <a:schemeClr val="bg1"/>
                </a:solidFill>
              </a:rPr>
              <a:t>играть и, при большом </a:t>
            </a:r>
            <a:r>
              <a:rPr lang="ru-RU" b="1" dirty="0" smtClean="0">
                <a:solidFill>
                  <a:schemeClr val="bg1"/>
                </a:solidFill>
              </a:rPr>
              <a:t>желании</a:t>
            </a:r>
            <a:r>
              <a:rPr lang="ru-RU" b="1" dirty="0">
                <a:solidFill>
                  <a:schemeClr val="bg1"/>
                </a:solidFill>
              </a:rPr>
              <a:t>, даже взять на время </a:t>
            </a:r>
            <a:r>
              <a:rPr lang="ru-RU" b="1" dirty="0" smtClean="0">
                <a:solidFill>
                  <a:schemeClr val="bg1"/>
                </a:solidFill>
              </a:rPr>
              <a:t>домой.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04701" y="282722"/>
            <a:ext cx="285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Игры с экспонатами музея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9" r="22249" b="34950"/>
          <a:stretch/>
        </p:blipFill>
        <p:spPr>
          <a:xfrm>
            <a:off x="7410610" y="3544670"/>
            <a:ext cx="3973670" cy="303275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11" r="2167" b="4667"/>
          <a:stretch/>
        </p:blipFill>
        <p:spPr>
          <a:xfrm>
            <a:off x="345501" y="2782668"/>
            <a:ext cx="6275876" cy="347472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2441" y="840045"/>
            <a:ext cx="6148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Итоговыми мероприятиями проекта стали:</a:t>
            </a:r>
          </a:p>
          <a:p>
            <a:r>
              <a:rPr lang="ru-RU" b="1" dirty="0">
                <a:solidFill>
                  <a:schemeClr val="bg1"/>
                </a:solidFill>
              </a:rPr>
              <a:t>• </a:t>
            </a:r>
            <a:r>
              <a:rPr lang="ru-RU" b="1" dirty="0" smtClean="0">
                <a:solidFill>
                  <a:schemeClr val="bg1"/>
                </a:solidFill>
              </a:rPr>
              <a:t>игра-развлечение «Веселые коробейники</a:t>
            </a:r>
            <a:r>
              <a:rPr lang="ru-RU" b="1" dirty="0" smtClean="0">
                <a:solidFill>
                  <a:schemeClr val="bg1"/>
                </a:solidFill>
              </a:rPr>
              <a:t>»;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• </a:t>
            </a:r>
            <a:r>
              <a:rPr lang="ru-RU" b="1" dirty="0" smtClean="0">
                <a:solidFill>
                  <a:schemeClr val="bg1"/>
                </a:solidFill>
              </a:rPr>
              <a:t>презентация нашего музея </a:t>
            </a:r>
            <a:r>
              <a:rPr lang="ru-RU" b="1" dirty="0" smtClean="0">
                <a:solidFill>
                  <a:schemeClr val="bg1"/>
                </a:solidFill>
              </a:rPr>
              <a:t>игрушек;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• проведение мини-представлений и ознакомительных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экскурсий для детей других групп. 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6965" b="14490"/>
          <a:stretch/>
        </p:blipFill>
        <p:spPr>
          <a:xfrm>
            <a:off x="6947411" y="367129"/>
            <a:ext cx="4891184" cy="283327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35480" y="367129"/>
            <a:ext cx="186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ИТОГОВЫЙ ЭТАП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r="3007"/>
          <a:stretch/>
        </p:blipFill>
        <p:spPr>
          <a:xfrm>
            <a:off x="8702039" y="2198072"/>
            <a:ext cx="3033780" cy="179872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r="22424" b="6263"/>
          <a:stretch/>
        </p:blipFill>
        <p:spPr>
          <a:xfrm>
            <a:off x="5699758" y="2775523"/>
            <a:ext cx="2610949" cy="241651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668258" y="259080"/>
            <a:ext cx="6067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Важно</a:t>
            </a:r>
            <a:r>
              <a:rPr lang="ru-RU" sz="2000" b="1" dirty="0">
                <a:solidFill>
                  <a:schemeClr val="bg1"/>
                </a:solidFill>
              </a:rPr>
              <a:t>, что в создании </a:t>
            </a:r>
            <a:r>
              <a:rPr lang="ru-RU" sz="2000" b="1" dirty="0" smtClean="0">
                <a:solidFill>
                  <a:schemeClr val="bg1"/>
                </a:solidFill>
              </a:rPr>
              <a:t>нашего мини-музея игрушек принимали </a:t>
            </a:r>
            <a:r>
              <a:rPr lang="ru-RU" sz="2000" b="1" dirty="0">
                <a:solidFill>
                  <a:schemeClr val="bg1"/>
                </a:solidFill>
              </a:rPr>
              <a:t>участие и сами ребята, </a:t>
            </a:r>
            <a:r>
              <a:rPr lang="ru-RU" sz="2000" b="1" dirty="0" smtClean="0">
                <a:solidFill>
                  <a:schemeClr val="bg1"/>
                </a:solidFill>
              </a:rPr>
              <a:t>и </a:t>
            </a:r>
            <a:r>
              <a:rPr lang="ru-RU" sz="2000" b="1" dirty="0">
                <a:solidFill>
                  <a:schemeClr val="bg1"/>
                </a:solidFill>
              </a:rPr>
              <a:t>их папы, мамы, бабушки, дедушки, братья и </a:t>
            </a:r>
            <a:r>
              <a:rPr lang="ru-RU" sz="2000" b="1" dirty="0" smtClean="0">
                <a:solidFill>
                  <a:schemeClr val="bg1"/>
                </a:solidFill>
              </a:rPr>
              <a:t>сестры. </a:t>
            </a:r>
            <a:r>
              <a:rPr lang="ru-RU" sz="2000" b="1" dirty="0" smtClean="0">
                <a:solidFill>
                  <a:schemeClr val="bg1"/>
                </a:solidFill>
              </a:rPr>
              <a:t>Ведь </a:t>
            </a:r>
            <a:r>
              <a:rPr lang="ru-RU" sz="2000" b="1" dirty="0">
                <a:solidFill>
                  <a:schemeClr val="bg1"/>
                </a:solidFill>
              </a:rPr>
              <a:t>именно они </a:t>
            </a:r>
            <a:r>
              <a:rPr lang="ru-RU" sz="2000" b="1" dirty="0" smtClean="0">
                <a:solidFill>
                  <a:schemeClr val="bg1"/>
                </a:solidFill>
              </a:rPr>
              <a:t>совместно с детьми изготовили </a:t>
            </a:r>
            <a:r>
              <a:rPr lang="ru-RU" sz="2000" b="1" dirty="0" smtClean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принесли огромное количество экспонатов, </a:t>
            </a:r>
            <a:r>
              <a:rPr lang="ru-RU" sz="2000" b="1" dirty="0" smtClean="0">
                <a:solidFill>
                  <a:schemeClr val="bg1"/>
                </a:solidFill>
              </a:rPr>
              <a:t>помогли </a:t>
            </a:r>
            <a:r>
              <a:rPr lang="ru-RU" sz="2000" b="1" dirty="0">
                <a:solidFill>
                  <a:schemeClr val="bg1"/>
                </a:solidFill>
              </a:rPr>
              <a:t>в оформлении </a:t>
            </a:r>
            <a:r>
              <a:rPr lang="ru-RU" sz="2000" b="1" dirty="0" smtClean="0">
                <a:solidFill>
                  <a:schemeClr val="bg1"/>
                </a:solidFill>
              </a:rPr>
              <a:t>экспозиции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2" r="28334" b="3639"/>
          <a:stretch/>
        </p:blipFill>
        <p:spPr>
          <a:xfrm>
            <a:off x="320038" y="259080"/>
            <a:ext cx="5037243" cy="627888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39" y="4315806"/>
            <a:ext cx="3033780" cy="222215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" y="400258"/>
            <a:ext cx="1146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Тип </a:t>
            </a:r>
            <a:r>
              <a:rPr lang="ru-RU" b="1" dirty="0">
                <a:solidFill>
                  <a:schemeClr val="bg1"/>
                </a:solidFill>
              </a:rPr>
              <a:t>проекта: творческий, </a:t>
            </a:r>
            <a:r>
              <a:rPr lang="ru-RU" b="1" dirty="0" err="1">
                <a:solidFill>
                  <a:schemeClr val="bg1"/>
                </a:solidFill>
              </a:rPr>
              <a:t>исследовательско</a:t>
            </a:r>
            <a:r>
              <a:rPr lang="ru-RU" b="1" dirty="0">
                <a:solidFill>
                  <a:schemeClr val="bg1"/>
                </a:solidFill>
              </a:rPr>
              <a:t>-познавательный, групповой.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Продолжительность проекта: краткосрочный (2 недели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b="1" dirty="0">
                <a:solidFill>
                  <a:schemeClr val="bg1"/>
                </a:solidFill>
              </a:rPr>
              <a:t>Интеграция: социализация, духовно-нравственное воспитание, художественное </a:t>
            </a:r>
            <a:r>
              <a:rPr lang="ru-RU" b="1" dirty="0" smtClean="0">
                <a:solidFill>
                  <a:schemeClr val="bg1"/>
                </a:solidFill>
              </a:rPr>
              <a:t>творчество, коммуникация.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" y="1571119"/>
            <a:ext cx="11475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Цель </a:t>
            </a:r>
            <a:r>
              <a:rPr lang="ru-RU" b="1" dirty="0">
                <a:solidFill>
                  <a:schemeClr val="bg1"/>
                </a:solidFill>
              </a:rPr>
              <a:t>проекта: </a:t>
            </a:r>
            <a:r>
              <a:rPr lang="ru-RU" b="1" dirty="0" smtClean="0">
                <a:solidFill>
                  <a:schemeClr val="bg1"/>
                </a:solidFill>
              </a:rPr>
              <a:t>создание мини-музея, формирование </a:t>
            </a:r>
            <a:r>
              <a:rPr lang="ru-RU" b="1" dirty="0">
                <a:solidFill>
                  <a:schemeClr val="bg1"/>
                </a:solidFill>
              </a:rPr>
              <a:t>у детей и родителей знаний о волшебном мире игрушек через знакомство с историей возникновения </a:t>
            </a:r>
            <a:r>
              <a:rPr lang="ru-RU" b="1" dirty="0" smtClean="0">
                <a:solidFill>
                  <a:schemeClr val="bg1"/>
                </a:solidFill>
              </a:rPr>
              <a:t>игрушек.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Задачи </a:t>
            </a:r>
            <a:r>
              <a:rPr lang="ru-RU" b="1" dirty="0">
                <a:solidFill>
                  <a:schemeClr val="bg1"/>
                </a:solidFill>
              </a:rPr>
              <a:t>проекта: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• </a:t>
            </a:r>
            <a:r>
              <a:rPr lang="ru-RU" b="1" dirty="0">
                <a:solidFill>
                  <a:schemeClr val="bg1"/>
                </a:solidFill>
              </a:rPr>
              <a:t>познакомить детей и родителей с историей возникновения игрушек;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• развивать у </a:t>
            </a:r>
            <a:r>
              <a:rPr lang="ru-RU" b="1" dirty="0">
                <a:solidFill>
                  <a:schemeClr val="bg1"/>
                </a:solidFill>
              </a:rPr>
              <a:t>детей игровые, познавательные, коммуникативные способности с учётом их индивидуальных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способностей </a:t>
            </a:r>
            <a:r>
              <a:rPr lang="ru-RU" b="1" dirty="0">
                <a:solidFill>
                  <a:schemeClr val="bg1"/>
                </a:solidFill>
              </a:rPr>
              <a:t>и особенностей в рамках реализуемого проекта;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• активизация познавательной, интеллектуальной и творческой инициативы детей: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• </a:t>
            </a:r>
            <a:r>
              <a:rPr lang="ru-RU" b="1" dirty="0">
                <a:solidFill>
                  <a:schemeClr val="bg1"/>
                </a:solidFill>
              </a:rPr>
              <a:t>установить доверительные отношения между детьми, родителями, педагогами, объединив их в одну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команду</a:t>
            </a:r>
            <a:r>
              <a:rPr lang="ru-RU" b="1" dirty="0">
                <a:solidFill>
                  <a:schemeClr val="bg1"/>
                </a:solidFill>
              </a:rPr>
              <a:t>;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• </a:t>
            </a:r>
            <a:r>
              <a:rPr lang="ru-RU" b="1" dirty="0">
                <a:solidFill>
                  <a:schemeClr val="bg1"/>
                </a:solidFill>
              </a:rPr>
              <a:t>развивать социально-личностную сферу дошкольников посредством совместной творческой деятельности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 детей </a:t>
            </a:r>
            <a:r>
              <a:rPr lang="ru-RU" b="1" dirty="0">
                <a:solidFill>
                  <a:schemeClr val="bg1"/>
                </a:solidFill>
              </a:rPr>
              <a:t>и родителей на основе традиций и передачи исторического наследия молодому поколению;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• </a:t>
            </a:r>
            <a:r>
              <a:rPr lang="ru-RU" b="1" dirty="0">
                <a:solidFill>
                  <a:schemeClr val="bg1"/>
                </a:solidFill>
              </a:rPr>
              <a:t>формировать у ребёнка эмоционально-эстетическое и бережное отношение к игрушкам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5436930"/>
            <a:ext cx="347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Объект исследования: игрушки.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5971460"/>
            <a:ext cx="582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Предмет </a:t>
            </a:r>
            <a:r>
              <a:rPr lang="ru-RU" b="1" dirty="0">
                <a:solidFill>
                  <a:schemeClr val="bg1"/>
                </a:solidFill>
              </a:rPr>
              <a:t>исследования: процесс изготовления </a:t>
            </a:r>
            <a:r>
              <a:rPr lang="ru-RU" b="1" dirty="0" smtClean="0">
                <a:solidFill>
                  <a:schemeClr val="bg1"/>
                </a:solidFill>
              </a:rPr>
              <a:t>игрушек.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347067"/>
            <a:ext cx="114452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Актуальность </a:t>
            </a:r>
            <a:r>
              <a:rPr lang="ru-RU" sz="2000" b="1" dirty="0">
                <a:solidFill>
                  <a:schemeClr val="bg1"/>
                </a:solidFill>
              </a:rPr>
              <a:t>проекта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Народная мудрость гласит: «Дерево питают корни, а человека Родина». Наша родина Россия и подрастающее поколение должно знать свою родину.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>
                <a:solidFill>
                  <a:schemeClr val="bg1"/>
                </a:solidFill>
              </a:rPr>
              <a:t>современном этапе развития </a:t>
            </a:r>
            <a:r>
              <a:rPr lang="ru-RU" b="1" dirty="0" smtClean="0">
                <a:solidFill>
                  <a:schemeClr val="bg1"/>
                </a:solidFill>
              </a:rPr>
              <a:t>общества задача воспитания </a:t>
            </a:r>
            <a:r>
              <a:rPr lang="ru-RU" b="1" dirty="0">
                <a:solidFill>
                  <a:schemeClr val="bg1"/>
                </a:solidFill>
              </a:rPr>
              <a:t>духовно – нравственных начал и патриотических </a:t>
            </a:r>
            <a:r>
              <a:rPr lang="ru-RU" b="1" dirty="0" smtClean="0">
                <a:solidFill>
                  <a:schemeClr val="bg1"/>
                </a:solidFill>
              </a:rPr>
              <a:t>чувств </a:t>
            </a:r>
            <a:r>
              <a:rPr lang="ru-RU" b="1" dirty="0">
                <a:solidFill>
                  <a:schemeClr val="bg1"/>
                </a:solidFill>
              </a:rPr>
              <a:t>является одной из наиболее </a:t>
            </a:r>
            <a:r>
              <a:rPr lang="ru-RU" b="1" dirty="0" smtClean="0">
                <a:solidFill>
                  <a:schemeClr val="bg1"/>
                </a:solidFill>
              </a:rPr>
              <a:t>актуальных, необходимо </a:t>
            </a:r>
            <a:r>
              <a:rPr lang="ru-RU" b="1" dirty="0">
                <a:solidFill>
                  <a:schemeClr val="bg1"/>
                </a:solidFill>
              </a:rPr>
              <a:t>развивать познавательный интерес и любовь к Родине, ее традициям, культурным ценностям.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Приобщение современного человека к традиционному </a:t>
            </a:r>
            <a:r>
              <a:rPr lang="ru-RU" b="1" dirty="0" smtClean="0">
                <a:solidFill>
                  <a:schemeClr val="bg1"/>
                </a:solidFill>
              </a:rPr>
              <a:t>искусству, </a:t>
            </a:r>
            <a:r>
              <a:rPr lang="ru-RU" b="1" dirty="0">
                <a:solidFill>
                  <a:schemeClr val="bg1"/>
                </a:solidFill>
              </a:rPr>
              <a:t>как векового культурного опыта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своего </a:t>
            </a:r>
            <a:r>
              <a:rPr lang="ru-RU" b="1" dirty="0" smtClean="0">
                <a:solidFill>
                  <a:schemeClr val="bg1"/>
                </a:solidFill>
              </a:rPr>
              <a:t>народа, </a:t>
            </a:r>
            <a:r>
              <a:rPr lang="ru-RU" b="1" dirty="0">
                <a:solidFill>
                  <a:schemeClr val="bg1"/>
                </a:solidFill>
              </a:rPr>
              <a:t>основанного на преемственности поколений, передававших своё восприятие мира,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воплощённое в художественных образах народного искусства </a:t>
            </a:r>
            <a:r>
              <a:rPr lang="ru-RU" b="1" dirty="0" smtClean="0">
                <a:solidFill>
                  <a:schemeClr val="bg1"/>
                </a:solidFill>
              </a:rPr>
              <a:t>значимо </a:t>
            </a:r>
            <a:r>
              <a:rPr lang="ru-RU" b="1" dirty="0">
                <a:solidFill>
                  <a:schemeClr val="bg1"/>
                </a:solidFill>
              </a:rPr>
              <a:t>для его эстетического и этического воспитания, именно на этой основе вырастает уважение к своей Земле, Родине, происходит возрождение национального самосознания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Приобщение дошкольников к истокам народной культуры наиболее лучше осуществлять через знакомство с народной игрушкой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" y="4284225"/>
            <a:ext cx="63251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ru-RU" sz="2000" b="1" dirty="0">
                <a:solidFill>
                  <a:schemeClr val="bg1"/>
                </a:solidFill>
              </a:rPr>
              <a:t>Группы методов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</a:p>
          <a:p>
            <a:pPr fontAlgn="base"/>
            <a:r>
              <a:rPr lang="ru-RU" b="1" dirty="0">
                <a:solidFill>
                  <a:schemeClr val="bg1"/>
                </a:solidFill>
              </a:rPr>
              <a:t>• исследования </a:t>
            </a:r>
            <a:r>
              <a:rPr lang="ru-RU" b="1" dirty="0" smtClean="0">
                <a:solidFill>
                  <a:schemeClr val="bg1"/>
                </a:solidFill>
              </a:rPr>
              <a:t>(информационно-поисковый</a:t>
            </a:r>
            <a:r>
              <a:rPr lang="ru-RU" b="1" dirty="0" smtClean="0">
                <a:solidFill>
                  <a:schemeClr val="bg1"/>
                </a:solidFill>
              </a:rPr>
              <a:t>);</a:t>
            </a:r>
            <a:endParaRPr lang="ru-RU" b="1" dirty="0">
              <a:solidFill>
                <a:schemeClr val="bg1"/>
              </a:solidFill>
            </a:endParaRPr>
          </a:p>
          <a:p>
            <a:pPr fontAlgn="base"/>
            <a:r>
              <a:rPr lang="ru-RU" b="1" dirty="0">
                <a:solidFill>
                  <a:schemeClr val="bg1"/>
                </a:solidFill>
              </a:rPr>
              <a:t>• наглядные (рассматривание, наблюдение</a:t>
            </a:r>
            <a:r>
              <a:rPr lang="ru-RU" b="1" dirty="0" smtClean="0">
                <a:solidFill>
                  <a:schemeClr val="bg1"/>
                </a:solidFill>
              </a:rPr>
              <a:t>);</a:t>
            </a:r>
          </a:p>
          <a:p>
            <a:pPr fontAlgn="base"/>
            <a:r>
              <a:rPr lang="ru-RU" b="1" dirty="0">
                <a:solidFill>
                  <a:schemeClr val="bg1"/>
                </a:solidFill>
              </a:rPr>
              <a:t>• метод </a:t>
            </a:r>
            <a:r>
              <a:rPr lang="ru-RU" b="1" dirty="0" smtClean="0">
                <a:solidFill>
                  <a:schemeClr val="bg1"/>
                </a:solidFill>
              </a:rPr>
              <a:t>демонстраций (показ электронных презентаций);</a:t>
            </a:r>
          </a:p>
          <a:p>
            <a:pPr fontAlgn="base"/>
            <a:r>
              <a:rPr lang="ru-RU" b="1" dirty="0">
                <a:solidFill>
                  <a:schemeClr val="bg1"/>
                </a:solidFill>
              </a:rPr>
              <a:t>• словесные (рассказ, беседы</a:t>
            </a:r>
            <a:r>
              <a:rPr lang="ru-RU" b="1" dirty="0" smtClean="0">
                <a:solidFill>
                  <a:schemeClr val="bg1"/>
                </a:solidFill>
              </a:rPr>
              <a:t>);</a:t>
            </a:r>
            <a:r>
              <a:rPr lang="ru-RU" b="1" dirty="0">
                <a:solidFill>
                  <a:schemeClr val="bg1"/>
                </a:solidFill>
              </a:rPr>
              <a:t> </a:t>
            </a:r>
          </a:p>
          <a:p>
            <a:pPr fontAlgn="base"/>
            <a:r>
              <a:rPr lang="ru-RU" b="1" dirty="0">
                <a:solidFill>
                  <a:schemeClr val="bg1"/>
                </a:solidFill>
              </a:rPr>
              <a:t>• практические (продуктивная деятельность</a:t>
            </a:r>
            <a:r>
              <a:rPr lang="ru-RU" b="1" dirty="0" smtClean="0">
                <a:solidFill>
                  <a:schemeClr val="bg1"/>
                </a:solidFill>
              </a:rPr>
              <a:t>);</a:t>
            </a:r>
            <a:endParaRPr lang="ru-RU" b="1" dirty="0">
              <a:solidFill>
                <a:schemeClr val="bg1"/>
              </a:solidFill>
            </a:endParaRPr>
          </a:p>
          <a:p>
            <a:pPr fontAlgn="base"/>
            <a:r>
              <a:rPr lang="ru-RU" b="1" dirty="0">
                <a:solidFill>
                  <a:schemeClr val="bg1"/>
                </a:solidFill>
              </a:rPr>
              <a:t>• игровые (сюжетно-ролевые игры, театрализованные игры</a:t>
            </a:r>
            <a:r>
              <a:rPr lang="ru-RU" b="1" dirty="0" smtClean="0">
                <a:solidFill>
                  <a:schemeClr val="bg1"/>
                </a:solidFill>
              </a:rPr>
              <a:t>).</a:t>
            </a:r>
            <a:endParaRPr lang="ru-RU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8"/>
          <a:stretch/>
        </p:blipFill>
        <p:spPr>
          <a:xfrm flipH="1">
            <a:off x="5853395" y="3596281"/>
            <a:ext cx="5573881" cy="299961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0027" y="219039"/>
            <a:ext cx="7680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История </a:t>
            </a:r>
            <a:r>
              <a:rPr lang="ru-RU" b="1" dirty="0">
                <a:solidFill>
                  <a:schemeClr val="bg1"/>
                </a:solidFill>
              </a:rPr>
              <a:t>игрушек имеет такую же длинную летопись, как и история самого человека. Можно сказать, что игрушки появились одновременно с появлением человека. </a:t>
            </a:r>
            <a:r>
              <a:rPr lang="ru-RU" b="1" dirty="0" smtClean="0">
                <a:solidFill>
                  <a:schemeClr val="bg1"/>
                </a:solidFill>
              </a:rPr>
              <a:t>Расцвет</a:t>
            </a:r>
            <a:r>
              <a:rPr lang="ru-RU" b="1" dirty="0">
                <a:solidFill>
                  <a:schemeClr val="bg1"/>
                </a:solidFill>
              </a:rPr>
              <a:t> игрушечных промыслов на Руси относится к XVI-XVII вв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342" y="1841956"/>
            <a:ext cx="74061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ИНФОРМАЦИОННЫЙ ЭТАП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заключался в подборке материалов для ознакомления </a:t>
            </a:r>
            <a:r>
              <a:rPr lang="ru-RU" b="1" dirty="0">
                <a:solidFill>
                  <a:schemeClr val="bg1"/>
                </a:solidFill>
              </a:rPr>
              <a:t>детей с историей появления игрушки, как выглядели первые игрушки, из чего они были изготовлены, как менялась игрушка с течением времени, из каких материалов теперь изготавливают игрушки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r="6499"/>
          <a:stretch/>
        </p:blipFill>
        <p:spPr bwMode="auto">
          <a:xfrm>
            <a:off x="8138160" y="534472"/>
            <a:ext cx="3700598" cy="2427506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12576"/>
          <a:stretch/>
        </p:blipFill>
        <p:spPr>
          <a:xfrm>
            <a:off x="766194" y="3596282"/>
            <a:ext cx="4171566" cy="302479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10912" y="1378893"/>
            <a:ext cx="325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ЭТАПЫ РЕАЛИЗАЦИИ ПРОЕКТА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8889" r="1484" b="20135"/>
          <a:stretch/>
        </p:blipFill>
        <p:spPr>
          <a:xfrm>
            <a:off x="7863840" y="5022424"/>
            <a:ext cx="4008119" cy="162033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25001" b="7879"/>
          <a:stretch/>
        </p:blipFill>
        <p:spPr>
          <a:xfrm>
            <a:off x="304799" y="242935"/>
            <a:ext cx="2651777" cy="202887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27110"/>
          <a:stretch/>
        </p:blipFill>
        <p:spPr>
          <a:xfrm>
            <a:off x="3261661" y="252796"/>
            <a:ext cx="1865148" cy="200422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8889" r="5304" b="17845"/>
          <a:stretch/>
        </p:blipFill>
        <p:spPr>
          <a:xfrm>
            <a:off x="304799" y="5009423"/>
            <a:ext cx="3260675" cy="163333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0" r="6061"/>
          <a:stretch/>
        </p:blipFill>
        <p:spPr>
          <a:xfrm>
            <a:off x="9940235" y="223219"/>
            <a:ext cx="1929092" cy="204859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82353" y="2525606"/>
            <a:ext cx="2933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Играли игрушками из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современных материалов.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5118" r="20303" b="7340"/>
          <a:stretch/>
        </p:blipFill>
        <p:spPr>
          <a:xfrm>
            <a:off x="329463" y="2525604"/>
            <a:ext cx="3236011" cy="222818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771" b="7524"/>
          <a:stretch/>
        </p:blipFill>
        <p:spPr>
          <a:xfrm>
            <a:off x="7863840" y="2525606"/>
            <a:ext cx="4005486" cy="222818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r="-315" b="8379"/>
          <a:stretch/>
        </p:blipFill>
        <p:spPr>
          <a:xfrm>
            <a:off x="5398194" y="252796"/>
            <a:ext cx="4265585" cy="200422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7778" b="7556"/>
          <a:stretch/>
        </p:blipFill>
        <p:spPr>
          <a:xfrm>
            <a:off x="4769788" y="3377005"/>
            <a:ext cx="1958240" cy="326575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5387" r="10000"/>
          <a:stretch/>
        </p:blipFill>
        <p:spPr>
          <a:xfrm>
            <a:off x="6305074" y="4440574"/>
            <a:ext cx="3030894" cy="212920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78" b="7111"/>
          <a:stretch/>
        </p:blipFill>
        <p:spPr>
          <a:xfrm>
            <a:off x="9414368" y="361890"/>
            <a:ext cx="2409513" cy="296043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1" r="35910"/>
          <a:stretch/>
        </p:blipFill>
        <p:spPr>
          <a:xfrm>
            <a:off x="9997440" y="3698331"/>
            <a:ext cx="1833086" cy="287144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9" r="14849"/>
          <a:stretch/>
        </p:blipFill>
        <p:spPr>
          <a:xfrm>
            <a:off x="350520" y="3610322"/>
            <a:ext cx="4065516" cy="295945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3" b="6000"/>
          <a:stretch/>
        </p:blipFill>
        <p:spPr>
          <a:xfrm>
            <a:off x="8656320" y="2961801"/>
            <a:ext cx="1560395" cy="243498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444799" y="133290"/>
            <a:ext cx="4756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Взаимодействие с родителями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       (законными </a:t>
            </a:r>
            <a:r>
              <a:rPr lang="ru-RU" sz="2000" b="1" i="1" dirty="0">
                <a:solidFill>
                  <a:schemeClr val="bg1"/>
                </a:solidFill>
              </a:rPr>
              <a:t>представителями) </a:t>
            </a:r>
            <a:r>
              <a:rPr lang="ru-RU" sz="2000" b="1" dirty="0" smtClean="0">
                <a:solidFill>
                  <a:schemeClr val="bg1"/>
                </a:solidFill>
              </a:rPr>
              <a:t>    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" y="1484474"/>
            <a:ext cx="9015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 целью взаимодействия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с семьями своих воспитанников и целью способствовать </a:t>
            </a:r>
            <a:r>
              <a:rPr lang="ru-RU" b="1" dirty="0">
                <a:solidFill>
                  <a:schemeClr val="bg1"/>
                </a:solidFill>
              </a:rPr>
              <a:t>сплочению семьи ребенка посредством развития интереса к общему </a:t>
            </a:r>
            <a:r>
              <a:rPr lang="ru-RU" b="1" dirty="0" smtClean="0">
                <a:solidFill>
                  <a:schemeClr val="bg1"/>
                </a:solidFill>
              </a:rPr>
              <a:t>делу родителям было предложено творческое задание </a:t>
            </a:r>
            <a:r>
              <a:rPr lang="ru-RU" b="1" dirty="0">
                <a:solidFill>
                  <a:schemeClr val="bg1"/>
                </a:solidFill>
              </a:rPr>
              <a:t>«Любимая игрушка моего ребёнка</a:t>
            </a:r>
            <a:r>
              <a:rPr lang="ru-RU" b="1" dirty="0" smtClean="0">
                <a:solidFill>
                  <a:schemeClr val="bg1"/>
                </a:solidFill>
              </a:rPr>
              <a:t>» (</a:t>
            </a:r>
            <a:r>
              <a:rPr lang="ru-RU" b="1" dirty="0">
                <a:solidFill>
                  <a:schemeClr val="bg1"/>
                </a:solidFill>
              </a:rPr>
              <a:t>вместе с ребёнком составить </a:t>
            </a:r>
            <a:r>
              <a:rPr lang="ru-RU" b="1" dirty="0" smtClean="0">
                <a:solidFill>
                  <a:schemeClr val="bg1"/>
                </a:solidFill>
              </a:rPr>
              <a:t>рассказ </a:t>
            </a:r>
            <a:r>
              <a:rPr lang="ru-RU" b="1" dirty="0">
                <a:solidFill>
                  <a:schemeClr val="bg1"/>
                </a:solidFill>
              </a:rPr>
              <a:t>«Моя любимая игрушка</a:t>
            </a:r>
            <a:r>
              <a:rPr lang="ru-RU" b="1" dirty="0" smtClean="0">
                <a:solidFill>
                  <a:schemeClr val="bg1"/>
                </a:solidFill>
              </a:rPr>
              <a:t>» для презентации ее в группе</a:t>
            </a:r>
            <a:r>
              <a:rPr lang="ru-RU" b="1" dirty="0" smtClean="0">
                <a:solidFill>
                  <a:schemeClr val="bg1"/>
                </a:solidFill>
              </a:rPr>
              <a:t>). Дети были в восторге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r="31970"/>
          <a:stretch/>
        </p:blipFill>
        <p:spPr>
          <a:xfrm>
            <a:off x="4674654" y="3078480"/>
            <a:ext cx="2270526" cy="253895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4343" y="931920"/>
            <a:ext cx="9112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ПРАКТИЧЕСКИЙ ЭТАП нашего проекта начался с группового развлечения под названием </a:t>
            </a:r>
          </a:p>
          <a:p>
            <a:r>
              <a:rPr lang="ru-RU" dirty="0" smtClean="0"/>
              <a:t>                                                       </a:t>
            </a:r>
            <a:r>
              <a:rPr lang="ru-RU" b="1" dirty="0" smtClean="0">
                <a:solidFill>
                  <a:schemeClr val="bg1"/>
                </a:solidFill>
              </a:rPr>
              <a:t>«День любимой игрушки» </a:t>
            </a: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67" r="15833"/>
          <a:stretch/>
        </p:blipFill>
        <p:spPr>
          <a:xfrm>
            <a:off x="4552809" y="1434979"/>
            <a:ext cx="4231215" cy="231250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r="30178"/>
          <a:stretch/>
        </p:blipFill>
        <p:spPr>
          <a:xfrm>
            <a:off x="9765850" y="4005436"/>
            <a:ext cx="1945105" cy="255166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3030286" y="4005436"/>
            <a:ext cx="1522523" cy="259843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58" y="4005436"/>
            <a:ext cx="1461622" cy="259843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2693" r="28939"/>
          <a:stretch/>
        </p:blipFill>
        <p:spPr>
          <a:xfrm>
            <a:off x="297180" y="4005436"/>
            <a:ext cx="2308924" cy="259843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4719" r="24545"/>
          <a:stretch/>
        </p:blipFill>
        <p:spPr>
          <a:xfrm>
            <a:off x="9353297" y="1442383"/>
            <a:ext cx="2464633" cy="231250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8"/>
          <a:stretch/>
        </p:blipFill>
        <p:spPr>
          <a:xfrm>
            <a:off x="297178" y="1442383"/>
            <a:ext cx="3596639" cy="231250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7178" y="287774"/>
            <a:ext cx="11520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 целью</a:t>
            </a:r>
            <a:r>
              <a:rPr lang="ru-RU" b="1" dirty="0" smtClean="0"/>
              <a:t>.</a:t>
            </a:r>
            <a:r>
              <a:rPr lang="ru-RU" b="1" dirty="0"/>
              <a:t> </a:t>
            </a:r>
            <a:r>
              <a:rPr lang="ru-RU" b="1" dirty="0">
                <a:solidFill>
                  <a:schemeClr val="bg1"/>
                </a:solidFill>
              </a:rPr>
              <a:t>вовлечения </a:t>
            </a:r>
            <a:r>
              <a:rPr lang="ru-RU" b="1" dirty="0" smtClean="0">
                <a:solidFill>
                  <a:schemeClr val="bg1"/>
                </a:solidFill>
              </a:rPr>
              <a:t>родителей  в творческий процесс нашего проекта была подготовлена онлайн-презентация «КУКЛА </a:t>
            </a:r>
            <a:r>
              <a:rPr lang="ru-RU" b="1" dirty="0">
                <a:solidFill>
                  <a:schemeClr val="bg1"/>
                </a:solidFill>
              </a:rPr>
              <a:t>СВОИМИ РУКАМИ</a:t>
            </a:r>
            <a:r>
              <a:rPr lang="ru-RU" b="1" dirty="0" smtClean="0">
                <a:solidFill>
                  <a:schemeClr val="bg1"/>
                </a:solidFill>
              </a:rPr>
              <a:t>», итогом стала выставка семейного </a:t>
            </a:r>
            <a:r>
              <a:rPr lang="ru-RU" b="1" dirty="0" smtClean="0">
                <a:solidFill>
                  <a:schemeClr val="bg1"/>
                </a:solidFill>
              </a:rPr>
              <a:t>творчества, которая постоянно пополнялась и превратилась в огромное собрание рукотворных игрушек. 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"/>
          <a:stretch/>
        </p:blipFill>
        <p:spPr bwMode="auto">
          <a:xfrm>
            <a:off x="4898292" y="4267200"/>
            <a:ext cx="2585116" cy="1855021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5893" r="4848" b="7878"/>
          <a:stretch/>
        </p:blipFill>
        <p:spPr>
          <a:xfrm>
            <a:off x="7970520" y="4547506"/>
            <a:ext cx="3848907" cy="196613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/>
          <a:stretch/>
        </p:blipFill>
        <p:spPr>
          <a:xfrm>
            <a:off x="8487393" y="2102787"/>
            <a:ext cx="3331040" cy="196293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6"/>
          <a:stretch/>
        </p:blipFill>
        <p:spPr>
          <a:xfrm>
            <a:off x="8487392" y="263545"/>
            <a:ext cx="3332035" cy="145019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15303" b="7353"/>
          <a:stretch/>
        </p:blipFill>
        <p:spPr>
          <a:xfrm>
            <a:off x="6096000" y="1501725"/>
            <a:ext cx="2118360" cy="152749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7" y="263545"/>
            <a:ext cx="3269763" cy="183924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11049"/>
          <a:stretch/>
        </p:blipFill>
        <p:spPr>
          <a:xfrm>
            <a:off x="249356" y="2492180"/>
            <a:ext cx="2850956" cy="203906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-168" r="3637" b="168"/>
          <a:stretch/>
        </p:blipFill>
        <p:spPr>
          <a:xfrm>
            <a:off x="335280" y="4722165"/>
            <a:ext cx="2765032" cy="179147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16061"/>
          <a:stretch/>
        </p:blipFill>
        <p:spPr>
          <a:xfrm>
            <a:off x="3719211" y="3511712"/>
            <a:ext cx="3541673" cy="300193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r="11050"/>
          <a:stretch/>
        </p:blipFill>
        <p:spPr>
          <a:xfrm>
            <a:off x="3706968" y="1507695"/>
            <a:ext cx="1959315" cy="1521524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04608" y="263545"/>
            <a:ext cx="4782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>
                <a:solidFill>
                  <a:schemeClr val="bg1"/>
                </a:solidFill>
              </a:rPr>
              <a:t>практическом этапе  вся наша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продуктивная </a:t>
            </a:r>
            <a:r>
              <a:rPr lang="ru-RU" b="1" dirty="0">
                <a:solidFill>
                  <a:schemeClr val="bg1"/>
                </a:solidFill>
              </a:rPr>
              <a:t>деятельность была посвящена </a:t>
            </a:r>
          </a:p>
          <a:p>
            <a:r>
              <a:rPr lang="ru-RU" b="1" dirty="0">
                <a:solidFill>
                  <a:schemeClr val="bg1"/>
                </a:solidFill>
              </a:rPr>
              <a:t>изготовлению игрушек для </a:t>
            </a:r>
            <a:r>
              <a:rPr lang="ru-RU" b="1" dirty="0" smtClean="0">
                <a:solidFill>
                  <a:schemeClr val="bg1"/>
                </a:solidFill>
              </a:rPr>
              <a:t>мини-музея.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2155" r="22058"/>
          <a:stretch/>
        </p:blipFill>
        <p:spPr>
          <a:xfrm>
            <a:off x="3992880" y="3806819"/>
            <a:ext cx="3459479" cy="272939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5110" r="3170" b="8797"/>
          <a:stretch/>
        </p:blipFill>
        <p:spPr>
          <a:xfrm>
            <a:off x="8473441" y="1493520"/>
            <a:ext cx="3246120" cy="193548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1655" y="1318464"/>
            <a:ext cx="7761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                             «ЗАКРУТКА»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Наиболее </a:t>
            </a:r>
            <a:r>
              <a:rPr lang="ru-RU" b="1" dirty="0">
                <a:solidFill>
                  <a:schemeClr val="bg1"/>
                </a:solidFill>
              </a:rPr>
              <a:t>распространенной игрушкой для девочек была тряпичная кукла. Бытовое название этой куклы – закрутка (от слова </a:t>
            </a:r>
            <a:r>
              <a:rPr lang="ru-RU" b="1" i="1" dirty="0">
                <a:solidFill>
                  <a:schemeClr val="bg1"/>
                </a:solidFill>
              </a:rPr>
              <a:t>«крутить, закручивать</a:t>
            </a:r>
            <a:r>
              <a:rPr lang="ru-RU" b="1" i="1" dirty="0" smtClean="0">
                <a:solidFill>
                  <a:schemeClr val="bg1"/>
                </a:solidFill>
              </a:rPr>
              <a:t>»</a:t>
            </a:r>
            <a:r>
              <a:rPr lang="ru-RU" b="1" dirty="0" smtClean="0">
                <a:solidFill>
                  <a:schemeClr val="bg1"/>
                </a:solidFill>
              </a:rPr>
              <a:t>). Кукол </a:t>
            </a:r>
            <a:r>
              <a:rPr lang="ru-RU" b="1" dirty="0">
                <a:solidFill>
                  <a:schemeClr val="bg1"/>
                </a:solidFill>
              </a:rPr>
              <a:t>дети начинали </a:t>
            </a:r>
            <a:r>
              <a:rPr lang="ru-RU" b="1" i="1" dirty="0">
                <a:solidFill>
                  <a:schemeClr val="bg1"/>
                </a:solidFill>
              </a:rPr>
              <a:t>«вертеть»</a:t>
            </a:r>
            <a:r>
              <a:rPr lang="ru-RU" b="1" dirty="0">
                <a:solidFill>
                  <a:schemeClr val="bg1"/>
                </a:solidFill>
              </a:rPr>
              <a:t> с пяти лет. Свертывали в </a:t>
            </a:r>
            <a:r>
              <a:rPr lang="ru-RU" b="1" i="1" dirty="0">
                <a:solidFill>
                  <a:schemeClr val="bg1"/>
                </a:solidFill>
              </a:rPr>
              <a:t>«скалку»</a:t>
            </a:r>
            <a:r>
              <a:rPr lang="ru-RU" b="1" dirty="0">
                <a:solidFill>
                  <a:schemeClr val="bg1"/>
                </a:solidFill>
              </a:rPr>
              <a:t> любой кусочек ткани, белой тряпицей обтягивали лицо, перетягивали льняной ниткой – и вот простейшая кукла готова. Лицо кукле не делали – она оставалась </a:t>
            </a:r>
            <a:r>
              <a:rPr lang="ru-RU" b="1" i="1" dirty="0">
                <a:solidFill>
                  <a:schemeClr val="bg1"/>
                </a:solidFill>
              </a:rPr>
              <a:t>«безликой</a:t>
            </a:r>
            <a:r>
              <a:rPr lang="ru-RU" b="1" i="1" dirty="0" smtClean="0">
                <a:solidFill>
                  <a:schemeClr val="bg1"/>
                </a:solidFill>
              </a:rPr>
              <a:t>»</a:t>
            </a:r>
            <a:r>
              <a:rPr lang="ru-RU" b="1" dirty="0" smtClean="0">
                <a:solidFill>
                  <a:schemeClr val="bg1"/>
                </a:solidFill>
              </a:rPr>
              <a:t>, считалась </a:t>
            </a:r>
            <a:r>
              <a:rPr lang="ru-RU" b="1" dirty="0">
                <a:solidFill>
                  <a:schemeClr val="bg1"/>
                </a:solidFill>
              </a:rPr>
              <a:t>предметом неодушевленным и не могла навредить ребенку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569" y="672133"/>
            <a:ext cx="115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Кукла в древности считалась оберегом, она предохраняла хозяина или дом от несчастий и бед, от злых духов. Теперь эти куклы, сделанные нашими руками, оберегают  нашу группу.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915" y="4344982"/>
            <a:ext cx="15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«ЗДОРОВЬЕ»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4547" y="4919374"/>
            <a:ext cx="4279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Делалась только из льняных ниток,</a:t>
            </a:r>
          </a:p>
          <a:p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читалось, что она забирает болезнь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 себя и помогает человеку выздороветь.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6866" y="4394070"/>
            <a:ext cx="188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«МАСЛЕННИЦА»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529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9531" y="4919374"/>
            <a:ext cx="305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Соломенная или лыковая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кукла оберегала жилище и выполняла заветы хозяев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дома.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6560" y="289560"/>
            <a:ext cx="539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НАШИ РУКОТВОРНЫЕ ЭКСПОНАТЫ МУЗЕЯ ИГРУШЕК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5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3047</TotalTime>
  <Words>778</Words>
  <Application>Microsoft Office PowerPoint</Application>
  <PresentationFormat>Произвольный</PresentationFormat>
  <Paragraphs>96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RePack by Diakov</cp:lastModifiedBy>
  <cp:revision>241</cp:revision>
  <dcterms:created xsi:type="dcterms:W3CDTF">2023-02-01T15:20:16Z</dcterms:created>
  <dcterms:modified xsi:type="dcterms:W3CDTF">2023-11-29T06:50:11Z</dcterms:modified>
</cp:coreProperties>
</file>