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21.07.2024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320040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Наглядно-игровые средства при проведении артикуляционной гимнастики.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7854696" cy="1192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Валюхова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В.А.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– логопед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категории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8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Формы проведения артикуляционной гимнастики.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836712"/>
            <a:ext cx="4824536" cy="6021288"/>
          </a:xfrm>
        </p:spPr>
      </p:pic>
    </p:spTree>
    <p:extLst>
      <p:ext uri="{BB962C8B-B14F-4D97-AF65-F5344CB8AC3E}">
        <p14:creationId xmlns:p14="http://schemas.microsoft.com/office/powerpoint/2010/main" xmlns="" val="14150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7296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592" y="2060848"/>
            <a:ext cx="4577592" cy="45775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2200" y="2060848"/>
            <a:ext cx="4241800" cy="4536504"/>
          </a:xfrm>
        </p:spPr>
      </p:pic>
    </p:spTree>
    <p:extLst>
      <p:ext uri="{BB962C8B-B14F-4D97-AF65-F5344CB8AC3E}">
        <p14:creationId xmlns:p14="http://schemas.microsoft.com/office/powerpoint/2010/main" xmlns="" val="27529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118519"/>
            <a:ext cx="4495800" cy="44958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18519"/>
            <a:ext cx="4495800" cy="4495800"/>
          </a:xfrm>
        </p:spPr>
      </p:pic>
    </p:spTree>
    <p:extLst>
      <p:ext uri="{BB962C8B-B14F-4D97-AF65-F5344CB8AC3E}">
        <p14:creationId xmlns:p14="http://schemas.microsoft.com/office/powerpoint/2010/main" xmlns="" val="13826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11282"/>
          </a:xfrm>
        </p:spPr>
      </p:pic>
    </p:spTree>
    <p:extLst>
      <p:ext uri="{BB962C8B-B14F-4D97-AF65-F5344CB8AC3E}">
        <p14:creationId xmlns:p14="http://schemas.microsoft.com/office/powerpoint/2010/main" xmlns="" val="18541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595" y="842859"/>
            <a:ext cx="3842788" cy="6015141"/>
          </a:xfrm>
        </p:spPr>
      </p:pic>
      <p:pic>
        <p:nvPicPr>
          <p:cNvPr id="1026" name="Picture 2" descr="J:\наглядные методы\page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432" y="764704"/>
            <a:ext cx="5112568" cy="60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53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зависимости от формы звукового дефекта употребляется тот или иной комплекс артикуляционных упражнений. Их вид, длительность проведения, разовая дозировка зависят от характера и тяжести речевого нарушения. </a:t>
            </a:r>
          </a:p>
          <a:p>
            <a:r>
              <a:rPr lang="ru-RU" dirty="0"/>
              <a:t>     Дозировка количества одного и того же упражнения должна быть строго индивидуальна как для каждого ребенка, так и для каждого периода работы с ним.</a:t>
            </a:r>
          </a:p>
          <a:p>
            <a:r>
              <a:rPr lang="ru-RU" dirty="0"/>
              <a:t>     Комплекс основных движений для развития и упражнения артикуляционного аппарата входят самые простые и наиболее характерные движения всех органов артикуляции во время речи – губ, челюсти, языка. При коррекции отдельных звуков используются </a:t>
            </a:r>
            <a:r>
              <a:rPr lang="ru-RU" b="1" dirty="0"/>
              <a:t>СЕЦИАЛЬНЫЕ </a:t>
            </a:r>
            <a:r>
              <a:rPr lang="ru-RU" b="1" dirty="0" smtClean="0"/>
              <a:t>КОМПЛЕКСЫ</a:t>
            </a:r>
          </a:p>
          <a:p>
            <a:r>
              <a:rPr lang="ru-RU" dirty="0"/>
              <a:t>Принципом отбора движений каждый раз будет служить характер дефектного произношения и целесообразность рекомендуемых движений для правильного произношения данного звука.</a:t>
            </a:r>
          </a:p>
          <a:p>
            <a:r>
              <a:rPr lang="ru-RU" dirty="0"/>
              <a:t>     Логопеду недостаточно отобрать целесообразные движения, нужно научить ребенка правильно их применять, то есть предъявлять определенные требования к </a:t>
            </a:r>
            <a:r>
              <a:rPr lang="ru-RU" b="1" dirty="0"/>
              <a:t>КАЧЕСТВУ ДВИЖЕНИЙ</a:t>
            </a:r>
            <a:r>
              <a:rPr lang="ru-RU" dirty="0"/>
              <a:t>: точность, частоту, плавность, силу, темп, устойчивость перехода от одного движения к другому.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7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При коррекционной работе учитывается ведущая деятельность ребёнка. В этом заключается смысл </a:t>
            </a:r>
            <a:r>
              <a:rPr lang="ru-RU" dirty="0" err="1"/>
              <a:t>деятельностного</a:t>
            </a:r>
            <a:r>
              <a:rPr lang="ru-RU" dirty="0"/>
              <a:t> принципа.  Разным возрастам  способствует свой вид деятельности. В дошкольном возрасте это игра, с помощью которой обогащается словарный запас, развивается лексическая, грамматическая форма речи, происходит формирование личности ребёнка.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3791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исправлении нарушений речи используются различные методы, способствующие приобретению детьми знаний, умений, навыков, воспитанию личности в целом. Применение определённого метода обусловлено характером и степенью нарушения, возрастом ребёнка, его личностными качествами. Методы могут быть практическими, наглядными, словесными.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399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Наглядные методы в логопедической работе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Наглядные методы</a:t>
            </a:r>
            <a:r>
              <a:rPr lang="ru-RU" dirty="0"/>
              <a:t> -  методы, при применении которых используются наглядные пособия и технические средства обучения. Использование наглядных методов значительно повышает эффективность логопедической работы, т. к. опирается на чувственные образы ребёнка, делает материал более доступным.</a:t>
            </a:r>
          </a:p>
          <a:p>
            <a:r>
              <a:rPr lang="ru-RU" dirty="0"/>
              <a:t>     К </a:t>
            </a:r>
            <a:r>
              <a:rPr lang="ru-RU" b="1" dirty="0"/>
              <a:t>наглядным методам</a:t>
            </a:r>
            <a:r>
              <a:rPr lang="ru-RU" dirty="0"/>
              <a:t> относятся: наблюдения, рассматривание картинок, рисунков, просмотр фильмов, прослушивание записей.</a:t>
            </a:r>
          </a:p>
          <a:p>
            <a:r>
              <a:rPr lang="ru-RU" dirty="0"/>
              <a:t>     Использование наглядных пособий помогает ребенку расширять запас своих представлений,  развивать познавательную деятельность, повышать общий эмоциональный фон.</a:t>
            </a:r>
          </a:p>
          <a:p>
            <a:r>
              <a:rPr lang="ru-RU" dirty="0"/>
              <a:t>     Проведение на индивидуальных логопедических занятиях специально подобранных игр создает максимально благоприятные условия для развития детей и позволяет решать педагогические и коррекционные задачи в естественных для ребенка условиях игровой деятельности. Конечно, игра, проводимая на занятии, не является игрой в строгом смысле этого слова, так как в отличие от классического определения игры преследует учебные цели.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39891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Autofit/>
          </a:bodyPr>
          <a:lstStyle/>
          <a:p>
            <a:pPr algn="r"/>
            <a:r>
              <a:rPr lang="ru-RU" sz="2000" i="1" dirty="0">
                <a:solidFill>
                  <a:srgbClr val="C00000"/>
                </a:solidFill>
              </a:rPr>
              <a:t>«Усвоение детьми языка не есть приспособление слов, </a:t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>их складывание в память и оживление с помощью речи, </a:t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>а развитие языковой способности с возрастом и упражнением».</a:t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>В. </a:t>
            </a:r>
            <a:r>
              <a:rPr lang="ru-RU" sz="2000" i="1" dirty="0" err="1">
                <a:solidFill>
                  <a:srgbClr val="C00000"/>
                </a:solidFill>
              </a:rPr>
              <a:t>Гумбольт</a:t>
            </a:r>
            <a:r>
              <a:rPr lang="ru-RU" sz="20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Многие речевые нарушения проявляются в совокупности психических и нервно-психических заболеваний;  речевые и неречевые нарушения связаны между собой, поэтому речь идёт о комплексе мер. Таким образом, комплексные принципы осуществляются, когда говорится о совместном воздействии на организм, т. е. не только на логопедическом, но и психологическом , педагогическом и медицинском воздействии.</a:t>
            </a:r>
          </a:p>
          <a:p>
            <a:r>
              <a:rPr lang="ru-RU" dirty="0"/>
              <a:t> Комплексный принцип воздействия особо важен при таких сложных речевых нарушениях, как алалия, афазия, дизартрия и заикание.</a:t>
            </a:r>
          </a:p>
          <a:p>
            <a:r>
              <a:rPr lang="ru-RU" dirty="0"/>
              <a:t>  </a:t>
            </a:r>
            <a:r>
              <a:rPr lang="ru-RU" b="1" dirty="0"/>
              <a:t>Дизартрия </a:t>
            </a:r>
            <a:r>
              <a:rPr lang="ru-RU" dirty="0"/>
              <a:t>- нарушение произносительной стороны речи в результате недостаточной иннервации речевого аппарата. Нарушение произношения носит различный характер и зависит от степени тяжести поражения.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73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 наглядным средствам применяются следующие </a:t>
            </a:r>
            <a:r>
              <a:rPr lang="ru-RU" sz="3600" b="1" dirty="0" smtClean="0"/>
              <a:t>требования: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r>
              <a:rPr lang="ru-RU" dirty="0" smtClean="0"/>
              <a:t>должны </a:t>
            </a:r>
            <a:r>
              <a:rPr lang="ru-RU" dirty="0"/>
              <a:t>быть хорошо видны всем, </a:t>
            </a:r>
          </a:p>
          <a:p>
            <a:r>
              <a:rPr lang="ru-RU" dirty="0" smtClean="0"/>
              <a:t>подбираться </a:t>
            </a:r>
            <a:r>
              <a:rPr lang="ru-RU" dirty="0"/>
              <a:t>в соответствии с возрастом и индивидуальными особенностями </a:t>
            </a:r>
            <a:r>
              <a:rPr lang="ru-RU" dirty="0" smtClean="0"/>
              <a:t>ребенка,</a:t>
            </a:r>
          </a:p>
          <a:p>
            <a:r>
              <a:rPr lang="ru-RU" dirty="0" smtClean="0"/>
              <a:t>соответствовать </a:t>
            </a:r>
            <a:r>
              <a:rPr lang="ru-RU" dirty="0"/>
              <a:t>задачам данного этапа логопедической работы, </a:t>
            </a:r>
          </a:p>
          <a:p>
            <a:r>
              <a:rPr lang="ru-RU" dirty="0" smtClean="0"/>
              <a:t>сопровождаться </a:t>
            </a:r>
            <a:r>
              <a:rPr lang="ru-RU" dirty="0"/>
              <a:t>грамотной и четкой речью, </a:t>
            </a:r>
          </a:p>
          <a:p>
            <a:r>
              <a:rPr lang="ru-RU" dirty="0" smtClean="0"/>
              <a:t>словесное </a:t>
            </a:r>
            <a:r>
              <a:rPr lang="ru-RU" dirty="0"/>
              <a:t>описание должно способствовать развитию речи, наблюдательности.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98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При коррекции речевых нарушений необходимо помнить о важности оценки деятельности ребёнка. Оценка должна стимулировать, направлять, активизировать деятельность ребёнка. При оценке необходимо учитывать возраст ребёнка, его личностные особенности, психическое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4861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9144000" cy="659352"/>
          </a:xfrm>
        </p:spPr>
        <p:txBody>
          <a:bodyPr/>
          <a:lstStyle/>
          <a:p>
            <a:pPr algn="ctr"/>
            <a:r>
              <a:rPr lang="ru-RU" dirty="0" smtClean="0"/>
              <a:t>Дизартрия.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ru-RU" dirty="0"/>
              <a:t>Основными симптомами дизартрии являются нарушения звукопроизношения согласных и гласных, речевого дыхания, моторики. Могут наблюдаться парезы мышц лицевой мускулатуры.</a:t>
            </a:r>
          </a:p>
          <a:p>
            <a:r>
              <a:rPr lang="ru-RU" dirty="0"/>
              <a:t> Первый важный синдром дизартрии – нарушение артикуляционной моторики в различном сочетании. Это называется синдром артикуляционных  расстройств. Второй синдром проявляется в разнообразных расстройствах речевого дыхания и называется синдромом нарушения речевого дыхания.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5939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196752"/>
            <a:ext cx="6336705" cy="5472608"/>
          </a:xfrm>
        </p:spPr>
      </p:pic>
    </p:spTree>
    <p:extLst>
      <p:ext uri="{BB962C8B-B14F-4D97-AF65-F5344CB8AC3E}">
        <p14:creationId xmlns:p14="http://schemas.microsoft.com/office/powerpoint/2010/main" xmlns="" val="9014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187"/>
            <a:ext cx="8229600" cy="6725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836712"/>
            <a:ext cx="6192688" cy="6039415"/>
          </a:xfrm>
        </p:spPr>
      </p:pic>
    </p:spTree>
    <p:extLst>
      <p:ext uri="{BB962C8B-B14F-4D97-AF65-F5344CB8AC3E}">
        <p14:creationId xmlns:p14="http://schemas.microsoft.com/office/powerpoint/2010/main" xmlns="" val="9773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логопедической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968552"/>
          </a:xfrm>
        </p:spPr>
        <p:txBody>
          <a:bodyPr>
            <a:normAutofit/>
          </a:bodyPr>
          <a:lstStyle/>
          <a:p>
            <a:r>
              <a:rPr lang="ru-RU" b="1" i="1" dirty="0"/>
              <a:t>Первый этап подготовительный</a:t>
            </a:r>
            <a:r>
              <a:rPr lang="ru-RU" dirty="0"/>
              <a:t>: артикуляционный аппарат готовят к формированию правильных артикуляционных укладов, проводится коррекция голоса  и дыхания, развитие и уточнение пассивного словаря</a:t>
            </a:r>
            <a:r>
              <a:rPr lang="ru-RU" dirty="0" smtClean="0"/>
              <a:t>. </a:t>
            </a:r>
            <a:r>
              <a:rPr lang="ru-RU" dirty="0"/>
              <a:t>Важным является развитие слухового восприятия и звукового анализа.</a:t>
            </a:r>
          </a:p>
          <a:p>
            <a:r>
              <a:rPr lang="ru-RU" dirty="0"/>
              <a:t> </a:t>
            </a:r>
            <a:r>
              <a:rPr lang="ru-RU" b="1" i="1" dirty="0"/>
              <a:t>На втором этапе</a:t>
            </a:r>
            <a:r>
              <a:rPr lang="ru-RU" dirty="0"/>
              <a:t> происходит формирование первичных произносительных навыков. Проводится коррекция артикуляционных нарушений, расслабление мышц речевого аппарата, развитие контроля над положением  рта; развитие голоса и коррекция речевого дыхания.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ru-RU" dirty="0"/>
              <a:t>Артикуляционная </a:t>
            </a:r>
            <a:r>
              <a:rPr lang="ru-RU" dirty="0" smtClean="0"/>
              <a:t>гимнастика.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Так как речь связана с движениями речевого аппарата, большое место при устранении дефектов звукопроизношения занимает </a:t>
            </a:r>
            <a:r>
              <a:rPr lang="ru-RU" b="1" dirty="0"/>
              <a:t>АРТИКУЛЯЦИОННАЯ ГИМНАСТИКА.</a:t>
            </a:r>
            <a:r>
              <a:rPr lang="ru-RU" dirty="0"/>
              <a:t> Значение ее вполне оправдано, так как произношение звуков речи – сложный двигательный навык.</a:t>
            </a:r>
          </a:p>
          <a:p>
            <a:r>
              <a:rPr lang="ru-RU" b="1" dirty="0"/>
              <a:t>Артикуляция</a:t>
            </a:r>
            <a:r>
              <a:rPr lang="ru-RU" dirty="0"/>
              <a:t> ( лат.</a:t>
            </a:r>
            <a:r>
              <a:rPr lang="en-US" dirty="0" err="1"/>
              <a:t>arti</a:t>
            </a:r>
            <a:r>
              <a:rPr lang="ru-RU" dirty="0"/>
              <a:t>с</a:t>
            </a:r>
            <a:r>
              <a:rPr lang="en-US" dirty="0" err="1"/>
              <a:t>ulare</a:t>
            </a:r>
            <a:r>
              <a:rPr lang="ru-RU" dirty="0"/>
              <a:t> – членораздельно выговаривать)- деятельность речевых органов (губ, языка, мягкого неба, голосовых связок), связанная с произнесением звуков речи и различных их комплексов, составляющих слоги, слова. Нарушение артикуляции влекут за собой нарушение звукопроизношения, возникающие как самостоятельный дефект речи или как одно из проявлений более сложных дефектов речи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Артикуляционная </a:t>
            </a:r>
            <a:r>
              <a:rPr lang="ru-RU" b="1" dirty="0"/>
              <a:t>гимнастика</a:t>
            </a:r>
            <a:r>
              <a:rPr lang="ru-RU" dirty="0"/>
              <a:t> является частью логопедической работы. На начальных этапах работы привлекаются сохранные анализаторы: зрительный, слуховой, тактильный.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69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 ТРЕБОВАНИЯ, ПРЕДЪЯВЛЯЕМЫЕ К АРТИКУЛЯЦИОННОЙ ГИМНАСТИКЕ.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Упражнения выполняются перед зеркалом,</a:t>
            </a:r>
          </a:p>
          <a:p>
            <a:pPr lvl="0"/>
            <a:r>
              <a:rPr lang="ru-RU" dirty="0"/>
              <a:t>На каждом занятии разучивается три-четыре новых упражнения,</a:t>
            </a:r>
          </a:p>
          <a:p>
            <a:pPr lvl="0"/>
            <a:r>
              <a:rPr lang="ru-RU" dirty="0"/>
              <a:t>Главным требованием является выработка умения удерживать нужную артикуляционную позу, правильно в течение определенного времени, например под счет от одного до пяти,</a:t>
            </a:r>
          </a:p>
          <a:p>
            <a:pPr lvl="0"/>
            <a:r>
              <a:rPr lang="ru-RU" dirty="0"/>
              <a:t>Точно выполнять движения,</a:t>
            </a:r>
          </a:p>
          <a:p>
            <a:pPr lvl="0"/>
            <a:r>
              <a:rPr lang="ru-RU" dirty="0"/>
              <a:t>Следить за равномерным участием левой и правой половиной языка, губ в выполнении движений, </a:t>
            </a:r>
          </a:p>
          <a:p>
            <a:pPr lvl="0"/>
            <a:r>
              <a:rPr lang="ru-RU" dirty="0"/>
              <a:t>Дома занятия артикуляционной гимнастикой проводить ежедневно в течении 5-7минут два раза в день (заниматься нужно перед зеркалом),</a:t>
            </a:r>
          </a:p>
          <a:p>
            <a:pPr lvl="0"/>
            <a:r>
              <a:rPr lang="ru-RU" dirty="0"/>
              <a:t>Если Вы хотите, чтобы ребенок занимался сам,  для каждого упражнения следует подобрать веселое название и нарисовать (приклеить) в тетради для занятий картинку-символ:  «слоник», «заборчик» и т.д.,</a:t>
            </a:r>
          </a:p>
          <a:p>
            <a:pPr lvl="0"/>
            <a:r>
              <a:rPr lang="ru-RU" dirty="0"/>
              <a:t>Чтобы ребенку не наскучили занятия, важно проводить их в форме сказки рассказа о «веселом язычке», его «домике» ротике, «заборчике» - зубах; о том, что «язычок умеет делать и чему он может научиться»,</a:t>
            </a:r>
          </a:p>
          <a:p>
            <a:pPr lvl="0"/>
            <a:r>
              <a:rPr lang="ru-RU" dirty="0"/>
              <a:t>Для логопедических занятий у ребенка дома должно быть свое место: удобный стол, стул, настольное зеркало на подставке.</a:t>
            </a:r>
          </a:p>
          <a:p>
            <a:r>
              <a:rPr lang="ru-RU" dirty="0"/>
              <a:t>  Выработка правильных, полноценных движений артикуляционных органов и объединение простых движений в сложные артикуляционные уклады различных звуков необходимы для правильного произношения звуков.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67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83068" cy="6858000"/>
          </a:xfrm>
        </p:spPr>
      </p:pic>
    </p:spTree>
    <p:extLst>
      <p:ext uri="{BB962C8B-B14F-4D97-AF65-F5344CB8AC3E}">
        <p14:creationId xmlns:p14="http://schemas.microsoft.com/office/powerpoint/2010/main" xmlns="" val="42345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1069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Наглядно-игровые средства при проведении артикуляционной гимнастики.</vt:lpstr>
      <vt:lpstr>«Усвоение детьми языка не есть приспособление слов,  их складывание в память и оживление с помощью речи,  а развитие языковой способности с возрастом и упражнением». В. Гумбольт.</vt:lpstr>
      <vt:lpstr>Слайд 3</vt:lpstr>
      <vt:lpstr>Слайд 4</vt:lpstr>
      <vt:lpstr>Слайд 5</vt:lpstr>
      <vt:lpstr>Этапы логопедической работы</vt:lpstr>
      <vt:lpstr>Артикуляционная гимнастика. </vt:lpstr>
      <vt:lpstr> ТРЕБОВАНИЯ, ПРЕДЪЯВЛЯЕМЫЕ К АРТИКУЛЯЦИОННОЙ ГИМНАСТИКЕ.</vt:lpstr>
      <vt:lpstr>Слайд 9</vt:lpstr>
      <vt:lpstr>Формы проведения артикуляционной гимнастики.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Наглядные методы в логопедической работе</vt:lpstr>
      <vt:lpstr>К наглядным средствам применяются следующие требования: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Наглядно-игровые средства при проведении артикуляционной гимнастики.</dc:title>
  <dc:creator>Андрей</dc:creator>
  <cp:lastModifiedBy>Valentina</cp:lastModifiedBy>
  <cp:revision>16</cp:revision>
  <dcterms:created xsi:type="dcterms:W3CDTF">2012-02-26T09:44:02Z</dcterms:created>
  <dcterms:modified xsi:type="dcterms:W3CDTF">2024-07-21T12:19:47Z</dcterms:modified>
</cp:coreProperties>
</file>