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6172200" cy="1894362"/>
          </a:xfrm>
        </p:spPr>
        <p:txBody>
          <a:bodyPr/>
          <a:lstStyle/>
          <a:p>
            <a:r>
              <a:rPr lang="ru-RU" dirty="0" smtClean="0"/>
              <a:t>«Забота о бездомных животных в разных странах»</a:t>
            </a:r>
            <a:endParaRPr lang="ru-RU" dirty="0"/>
          </a:p>
        </p:txBody>
      </p:sp>
      <p:pic>
        <p:nvPicPr>
          <p:cNvPr id="4" name="Рисунок 3" descr="stilinberlin-dogs-in-berlin-0011860-905x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211960" cy="2787806"/>
          </a:xfrm>
          <a:prstGeom prst="rect">
            <a:avLst/>
          </a:prstGeom>
        </p:spPr>
      </p:pic>
      <p:pic>
        <p:nvPicPr>
          <p:cNvPr id="5" name="Рисунок 4" descr="728x482_1_6cfaa94c74decff365b2a3cf4f6b3816@4126x2733_0xac120003_149291905016362965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214850" cy="279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Швеция, Швейцария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86800" cy="4873752"/>
          </a:xfrm>
        </p:spPr>
        <p:txBody>
          <a:bodyPr/>
          <a:lstStyle/>
          <a:p>
            <a:r>
              <a:rPr lang="ru-RU" dirty="0" smtClean="0"/>
              <a:t>Перед покупкой животного человек должен пройти обучение и получить аттестат</a:t>
            </a:r>
          </a:p>
          <a:p>
            <a:r>
              <a:rPr lang="ru-RU" dirty="0" smtClean="0"/>
              <a:t>Жёсткие правила для содержания(обязательный выгул собак в обеденное время(или няня для животных), специальная трава для кошек, кошки должны иметь возможность смотреть из окна)</a:t>
            </a:r>
            <a:endParaRPr lang="ru-RU" dirty="0"/>
          </a:p>
        </p:txBody>
      </p:sp>
      <p:pic>
        <p:nvPicPr>
          <p:cNvPr id="5" name="Рисунок 4" descr="b25e985936bc36e7a9cf4835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17032"/>
            <a:ext cx="5940152" cy="3043511"/>
          </a:xfrm>
          <a:prstGeom prst="rect">
            <a:avLst/>
          </a:prstGeom>
        </p:spPr>
      </p:pic>
      <p:pic>
        <p:nvPicPr>
          <p:cNvPr id="6" name="Рисунок 5" descr="развевая-флаг-швеции-и-швейцарии-153194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2502045" cy="1635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Тайланд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ru-RU" dirty="0" smtClean="0"/>
              <a:t>Обязательное </a:t>
            </a:r>
            <a:r>
              <a:rPr lang="ru-RU" dirty="0" err="1" smtClean="0"/>
              <a:t>чипирование</a:t>
            </a:r>
            <a:r>
              <a:rPr lang="ru-RU" dirty="0" smtClean="0"/>
              <a:t> животных</a:t>
            </a:r>
          </a:p>
          <a:p>
            <a:r>
              <a:rPr lang="ru-RU" dirty="0" smtClean="0"/>
              <a:t>Бездомные животные содержаться в огромном благоустроенном приюте на севере провинции</a:t>
            </a:r>
            <a:endParaRPr lang="ru-RU" dirty="0"/>
          </a:p>
        </p:txBody>
      </p:sp>
      <p:pic>
        <p:nvPicPr>
          <p:cNvPr id="4" name="Рисунок 3" descr="flag-tail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411760" cy="1447056"/>
          </a:xfrm>
          <a:prstGeom prst="rect">
            <a:avLst/>
          </a:prstGeom>
        </p:spPr>
      </p:pic>
      <p:pic>
        <p:nvPicPr>
          <p:cNvPr id="5" name="Рисунок 4" descr="a34b5b590a9ba5c7ff8607f4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12976"/>
            <a:ext cx="6430144" cy="3215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04448" cy="4873752"/>
          </a:xfrm>
        </p:spPr>
        <p:txBody>
          <a:bodyPr/>
          <a:lstStyle/>
          <a:p>
            <a:r>
              <a:rPr lang="ru-RU" dirty="0" smtClean="0"/>
              <a:t>Отлов, стерилизация, вакцинация, выпуск в среду обитания</a:t>
            </a:r>
          </a:p>
          <a:p>
            <a:r>
              <a:rPr lang="ru-RU" dirty="0" err="1" smtClean="0"/>
              <a:t>Котокафе</a:t>
            </a:r>
            <a:r>
              <a:rPr lang="ru-RU" dirty="0" smtClean="0"/>
              <a:t>, где люди могут поиграть с животным и взять его себе в семью</a:t>
            </a:r>
          </a:p>
          <a:p>
            <a:r>
              <a:rPr lang="ru-RU" dirty="0" smtClean="0"/>
              <a:t>Введён закон «Об ответственном отношении к животным»</a:t>
            </a:r>
          </a:p>
          <a:p>
            <a:r>
              <a:rPr lang="ru-RU" dirty="0" smtClean="0"/>
              <a:t>Созданы приюты постоянного содержания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4032226" cy="2689581"/>
          </a:xfrm>
          <a:prstGeom prst="rect">
            <a:avLst/>
          </a:prstGeom>
        </p:spPr>
      </p:pic>
      <p:pic>
        <p:nvPicPr>
          <p:cNvPr id="5" name="Рисунок 4" descr="30258560055475050_4d83_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05064"/>
            <a:ext cx="2664296" cy="2664296"/>
          </a:xfrm>
          <a:prstGeom prst="rect">
            <a:avLst/>
          </a:prstGeom>
        </p:spPr>
      </p:pic>
      <p:pic>
        <p:nvPicPr>
          <p:cNvPr id="6" name="Рисунок 5" descr="c97c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194654" cy="15557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88640"/>
            <a:ext cx="7467600" cy="4873752"/>
          </a:xfrm>
        </p:spPr>
        <p:txBody>
          <a:bodyPr/>
          <a:lstStyle/>
          <a:p>
            <a:r>
              <a:rPr lang="ru-RU" dirty="0" smtClean="0"/>
              <a:t>Бездомные животные — проблема, </a:t>
            </a:r>
            <a:r>
              <a:rPr lang="ru-RU" dirty="0" smtClean="0"/>
              <a:t>которая возникает из-за </a:t>
            </a:r>
            <a:r>
              <a:rPr lang="ru-RU" dirty="0" smtClean="0"/>
              <a:t>безответственности человека, поэтому нужно не только работать с животными, но и менять нашу культуру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 же это делают у нас и в других странах?</a:t>
            </a:r>
            <a:endParaRPr lang="ru-RU" dirty="0"/>
          </a:p>
        </p:txBody>
      </p:sp>
      <p:pic>
        <p:nvPicPr>
          <p:cNvPr id="4" name="Рисунок 3" descr="728x490_1_cc08706aeae69d284af40a4255bd6356@2479x1668_0xac120003_213998829716362960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13520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ru-RU" dirty="0" smtClean="0"/>
              <a:t>У каждой собаки</a:t>
            </a:r>
            <a:r>
              <a:rPr lang="en-US" dirty="0" smtClean="0"/>
              <a:t>/</a:t>
            </a:r>
            <a:r>
              <a:rPr lang="ru-RU" dirty="0" smtClean="0"/>
              <a:t>кошки есть татуировка с её данными или чип, а также прививка от бешенства и социальная страховка</a:t>
            </a:r>
          </a:p>
          <a:p>
            <a:r>
              <a:rPr lang="ru-RU" dirty="0" smtClean="0"/>
              <a:t>За нарушение закона – штраф</a:t>
            </a:r>
            <a:endParaRPr lang="ru-RU" dirty="0"/>
          </a:p>
        </p:txBody>
      </p:sp>
      <p:pic>
        <p:nvPicPr>
          <p:cNvPr id="4" name="Рисунок 3" descr="flag-fran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284984"/>
            <a:ext cx="4110286" cy="2736304"/>
          </a:xfrm>
          <a:prstGeom prst="rect">
            <a:avLst/>
          </a:prstGeom>
        </p:spPr>
      </p:pic>
      <p:pic>
        <p:nvPicPr>
          <p:cNvPr id="5" name="Рисунок 4" descr="IMG_6785-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673530" cy="2762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82352"/>
          </a:xfrm>
        </p:spPr>
        <p:txBody>
          <a:bodyPr/>
          <a:lstStyle/>
          <a:p>
            <a:pPr algn="ctr"/>
            <a:r>
              <a:rPr lang="ru-RU" dirty="0" smtClean="0"/>
              <a:t>Нидерланды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873752"/>
          </a:xfrm>
        </p:spPr>
        <p:txBody>
          <a:bodyPr/>
          <a:lstStyle/>
          <a:p>
            <a:r>
              <a:rPr lang="ru-RU" dirty="0" smtClean="0"/>
              <a:t>Огромную поддержку оказывают волонтеры и </a:t>
            </a:r>
            <a:r>
              <a:rPr lang="ru-RU" dirty="0" err="1" smtClean="0"/>
              <a:t>зоозащитники</a:t>
            </a:r>
            <a:endParaRPr lang="ru-RU" dirty="0" smtClean="0"/>
          </a:p>
          <a:p>
            <a:r>
              <a:rPr lang="ru-RU" dirty="0" smtClean="0"/>
              <a:t>Единственная страна в которой нет бездомных животных (огромные налоги на содержание)</a:t>
            </a:r>
            <a:endParaRPr lang="ru-RU" dirty="0"/>
          </a:p>
        </p:txBody>
      </p:sp>
      <p:pic>
        <p:nvPicPr>
          <p:cNvPr id="4" name="Рисунок 3" descr="bolsa-de-estudos-hol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2268583" cy="1512168"/>
          </a:xfrm>
          <a:prstGeom prst="rect">
            <a:avLst/>
          </a:prstGeom>
        </p:spPr>
      </p:pic>
      <p:pic>
        <p:nvPicPr>
          <p:cNvPr id="5" name="Рисунок 4" descr="niderlan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1872208" cy="1404156"/>
          </a:xfrm>
          <a:prstGeom prst="rect">
            <a:avLst/>
          </a:prstGeom>
        </p:spPr>
      </p:pic>
      <p:pic>
        <p:nvPicPr>
          <p:cNvPr id="6" name="Рисунок 5" descr="010dbd5df29a5802f63044c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2936"/>
            <a:ext cx="3528392" cy="2355492"/>
          </a:xfrm>
          <a:prstGeom prst="rect">
            <a:avLst/>
          </a:prstGeom>
        </p:spPr>
      </p:pic>
      <p:pic>
        <p:nvPicPr>
          <p:cNvPr id="7" name="Рисунок 6" descr="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653136"/>
            <a:ext cx="3100300" cy="2064800"/>
          </a:xfrm>
          <a:prstGeom prst="rect">
            <a:avLst/>
          </a:prstGeom>
        </p:spPr>
      </p:pic>
      <p:pic>
        <p:nvPicPr>
          <p:cNvPr id="8" name="Рисунок 7" descr="1671082492774392565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653136"/>
            <a:ext cx="3089920" cy="2058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dirty="0" smtClean="0"/>
              <a:t>Действует закон: один хозяин - одна собака!</a:t>
            </a:r>
          </a:p>
          <a:p>
            <a:r>
              <a:rPr lang="ru-RU" dirty="0" smtClean="0"/>
              <a:t>Налог на животных</a:t>
            </a:r>
            <a:endParaRPr lang="ru-RU" dirty="0"/>
          </a:p>
        </p:txBody>
      </p:sp>
      <p:pic>
        <p:nvPicPr>
          <p:cNvPr id="4" name="Рисунок 3" descr="1767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592288" cy="1728192"/>
          </a:xfrm>
          <a:prstGeom prst="rect">
            <a:avLst/>
          </a:prstGeom>
        </p:spPr>
      </p:pic>
      <p:pic>
        <p:nvPicPr>
          <p:cNvPr id="5" name="Рисунок 4" descr="1dcf24543fb35b21766c77e2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429000"/>
            <a:ext cx="6104526" cy="3203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Турция, Грузия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ru-RU" dirty="0" smtClean="0"/>
              <a:t>Аппараты для кормления животных (аппарат выдаёт корм бездомному животному в обмен на пластиковую бутылку, которую положил человек)</a:t>
            </a:r>
            <a:endParaRPr lang="ru-RU" dirty="0"/>
          </a:p>
        </p:txBody>
      </p:sp>
      <p:pic>
        <p:nvPicPr>
          <p:cNvPr id="5" name="Рисунок 4" descr="30e8bd57e795ee8d726124c6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3600399" cy="2161229"/>
          </a:xfrm>
          <a:prstGeom prst="rect">
            <a:avLst/>
          </a:prstGeom>
        </p:spPr>
      </p:pic>
      <p:pic>
        <p:nvPicPr>
          <p:cNvPr id="4" name="Рисунок 3" descr="meg-jerrard-JnLp1kus3Ks-unsplash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3116669" cy="2158925"/>
          </a:xfrm>
          <a:prstGeom prst="rect">
            <a:avLst/>
          </a:prstGeom>
        </p:spPr>
      </p:pic>
      <p:pic>
        <p:nvPicPr>
          <p:cNvPr id="6" name="Рисунок 5" descr="103e9as-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80928"/>
            <a:ext cx="264029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ru-RU" dirty="0" smtClean="0"/>
              <a:t>Обязательные правила для выгула собак: чтобы собаки не терялись. (поводок, жетон с данными собаки)</a:t>
            </a:r>
            <a:endParaRPr lang="ru-RU" dirty="0"/>
          </a:p>
        </p:txBody>
      </p:sp>
      <p:pic>
        <p:nvPicPr>
          <p:cNvPr id="4" name="Рисунок 3" descr="7ee54a5b41bbdd01a2c64215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6183073" cy="3592637"/>
          </a:xfrm>
          <a:prstGeom prst="rect">
            <a:avLst/>
          </a:prstGeom>
        </p:spPr>
      </p:pic>
      <p:pic>
        <p:nvPicPr>
          <p:cNvPr id="5" name="Рисунок 4" descr="poster_event_665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2515907" cy="16741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352928" cy="4873752"/>
          </a:xfrm>
        </p:spPr>
        <p:txBody>
          <a:bodyPr/>
          <a:lstStyle/>
          <a:p>
            <a:r>
              <a:rPr lang="ru-RU" dirty="0" smtClean="0"/>
              <a:t>Права животных закреплены в конституции страны</a:t>
            </a:r>
          </a:p>
          <a:p>
            <a:r>
              <a:rPr lang="ru-RU" dirty="0" smtClean="0"/>
              <a:t>В школах введены «Уроки защиты животных»</a:t>
            </a:r>
          </a:p>
          <a:p>
            <a:r>
              <a:rPr lang="ru-RU" dirty="0" smtClean="0"/>
              <a:t>Бездомных животных передают в дома престарелых или общества слепых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08920"/>
            <a:ext cx="3059832" cy="2040973"/>
          </a:xfrm>
          <a:prstGeom prst="rect">
            <a:avLst/>
          </a:prstGeom>
        </p:spPr>
      </p:pic>
      <p:pic>
        <p:nvPicPr>
          <p:cNvPr id="5" name="Рисунок 4" descr="3I2pXfAZMFgH6KZ6XoNVU-2h6K5BgthCzZaWxzmQZVK51T4EGzPwenopRxgTsVvLHO01nNMC0ptiw-GwyFLi5ZmDEfSHoBzXcqwFsuETKdafdaiXROhUlVRicPnV0DN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2808312" cy="1944216"/>
          </a:xfrm>
          <a:prstGeom prst="rect">
            <a:avLst/>
          </a:prstGeom>
        </p:spPr>
      </p:pic>
      <p:pic>
        <p:nvPicPr>
          <p:cNvPr id="6" name="Рисунок 5" descr="Bestfrie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509120"/>
            <a:ext cx="2952328" cy="2214246"/>
          </a:xfrm>
          <a:prstGeom prst="rect">
            <a:avLst/>
          </a:prstGeom>
        </p:spPr>
      </p:pic>
      <p:pic>
        <p:nvPicPr>
          <p:cNvPr id="7" name="Рисунок 6" descr="flag-of-germany-smapse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861048"/>
            <a:ext cx="2496277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496944" cy="4873752"/>
          </a:xfrm>
        </p:spPr>
        <p:txBody>
          <a:bodyPr/>
          <a:lstStyle/>
          <a:p>
            <a:r>
              <a:rPr lang="ru-RU" dirty="0" smtClean="0"/>
              <a:t>Животные стоят очень дорого, даже из приюта нельзя взять питомца бесплатно</a:t>
            </a:r>
          </a:p>
          <a:p>
            <a:r>
              <a:rPr lang="ru-RU" dirty="0" smtClean="0"/>
              <a:t>При недостаточном месте или плохих условиях в квартире</a:t>
            </a:r>
            <a:r>
              <a:rPr lang="en-US" dirty="0" smtClean="0"/>
              <a:t>/</a:t>
            </a:r>
            <a:r>
              <a:rPr lang="ru-RU" dirty="0" smtClean="0"/>
              <a:t>доме - животное могут вовсе не продать</a:t>
            </a:r>
          </a:p>
          <a:p>
            <a:r>
              <a:rPr lang="ru-RU" dirty="0" smtClean="0"/>
              <a:t>Если хозяин трудится более 8-10 часов в день и редко бывает дома – человек также получит отказ</a:t>
            </a:r>
            <a:endParaRPr lang="ru-RU" dirty="0"/>
          </a:p>
        </p:txBody>
      </p:sp>
      <p:pic>
        <p:nvPicPr>
          <p:cNvPr id="6" name="Рисунок 5" descr="Untitled-design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365104"/>
            <a:ext cx="4176464" cy="2320258"/>
          </a:xfrm>
          <a:prstGeom prst="rect">
            <a:avLst/>
          </a:prstGeom>
        </p:spPr>
      </p:pic>
      <p:pic>
        <p:nvPicPr>
          <p:cNvPr id="5" name="Рисунок 4" descr="728x482_1_8dfb3076a2696c5ec030701eacbdaf86@4928x3264_0xac120003_17381391561636296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024082" cy="2664296"/>
          </a:xfrm>
          <a:prstGeom prst="rect">
            <a:avLst/>
          </a:prstGeom>
        </p:spPr>
      </p:pic>
      <p:pic>
        <p:nvPicPr>
          <p:cNvPr id="4" name="Рисунок 3" descr="728x485_1_68581b0c99aff9acd2d7b6ab11c4f5cf@4528x3016_0xac120003_935134460163629579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8920"/>
            <a:ext cx="4176464" cy="20882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274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«Забота о бездомных животных в разных странах»</vt:lpstr>
      <vt:lpstr>Слайд 2</vt:lpstr>
      <vt:lpstr>Франция</vt:lpstr>
      <vt:lpstr>Нидерланды</vt:lpstr>
      <vt:lpstr>Китай</vt:lpstr>
      <vt:lpstr>Турция, Грузия</vt:lpstr>
      <vt:lpstr>США</vt:lpstr>
      <vt:lpstr>Германия</vt:lpstr>
      <vt:lpstr>Слайд 9</vt:lpstr>
      <vt:lpstr>Швеция, Швейцария</vt:lpstr>
      <vt:lpstr>Тайланд</vt:lpstr>
      <vt:lpstr>Россия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«Забота о бездомных животных в разных странах»</dc:title>
  <dc:creator>Mark2</dc:creator>
  <cp:lastModifiedBy>Mark2</cp:lastModifiedBy>
  <cp:revision>11</cp:revision>
  <dcterms:created xsi:type="dcterms:W3CDTF">2022-12-15T17:50:15Z</dcterms:created>
  <dcterms:modified xsi:type="dcterms:W3CDTF">2022-12-15T19:06:19Z</dcterms:modified>
</cp:coreProperties>
</file>